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554" r:id="rId2"/>
    <p:sldId id="657" r:id="rId3"/>
    <p:sldId id="678" r:id="rId4"/>
    <p:sldId id="682" r:id="rId5"/>
    <p:sldId id="683" r:id="rId6"/>
    <p:sldId id="684" r:id="rId7"/>
    <p:sldId id="680" r:id="rId8"/>
    <p:sldId id="584" r:id="rId9"/>
    <p:sldId id="679" r:id="rId10"/>
    <p:sldId id="588" r:id="rId11"/>
    <p:sldId id="589" r:id="rId12"/>
    <p:sldId id="590" r:id="rId13"/>
    <p:sldId id="591" r:id="rId14"/>
    <p:sldId id="593" r:id="rId15"/>
    <p:sldId id="685" r:id="rId16"/>
    <p:sldId id="592" r:id="rId17"/>
    <p:sldId id="669" r:id="rId18"/>
    <p:sldId id="596" r:id="rId19"/>
    <p:sldId id="681" r:id="rId20"/>
    <p:sldId id="597" r:id="rId21"/>
    <p:sldId id="599" r:id="rId22"/>
    <p:sldId id="598" r:id="rId23"/>
    <p:sldId id="686" r:id="rId24"/>
    <p:sldId id="606" r:id="rId25"/>
    <p:sldId id="670" r:id="rId26"/>
    <p:sldId id="671" r:id="rId27"/>
    <p:sldId id="673" r:id="rId28"/>
    <p:sldId id="687" r:id="rId29"/>
    <p:sldId id="674" r:id="rId30"/>
    <p:sldId id="675" r:id="rId31"/>
    <p:sldId id="677" r:id="rId32"/>
    <p:sldId id="604" r:id="rId33"/>
    <p:sldId id="605" r:id="rId34"/>
  </p:sldIdLst>
  <p:sldSz cx="9906000" cy="6858000" type="A4"/>
  <p:notesSz cx="6735763" cy="9866313"/>
  <p:embeddedFontLst>
    <p:embeddedFont>
      <p:font typeface="나눔고딕" panose="020B0503020000020004" pitchFamily="2" charset="-127"/>
      <p:regular r:id="rId37"/>
      <p:bold r:id="rId38"/>
    </p:embeddedFont>
    <p:embeddedFont>
      <p:font typeface="맑은 고딕" panose="020B0503020000020004" pitchFamily="50" charset="-127"/>
      <p:regular r:id="rId39"/>
      <p:bold r:id="rId40"/>
    </p:embeddedFont>
    <p:embeddedFont>
      <p:font typeface="한컴 고딕" panose="02000500000000000000" pitchFamily="2" charset="-127"/>
      <p:regular r:id="rId41"/>
      <p:bold r:id="rId42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9">
          <p15:clr>
            <a:srgbClr val="A4A3A4"/>
          </p15:clr>
        </p15:guide>
        <p15:guide id="2" orient="horz" pos="346">
          <p15:clr>
            <a:srgbClr val="A4A3A4"/>
          </p15:clr>
        </p15:guide>
        <p15:guide id="3" orient="horz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759">
          <p15:clr>
            <a:srgbClr val="A4A3A4"/>
          </p15:clr>
        </p15:guide>
        <p15:guide id="6" pos="5534">
          <p15:clr>
            <a:srgbClr val="A4A3A4"/>
          </p15:clr>
        </p15:guide>
        <p15:guide id="7" pos="226">
          <p15:clr>
            <a:srgbClr val="A4A3A4"/>
          </p15:clr>
        </p15:guide>
        <p15:guide id="8" pos="5397">
          <p15:clr>
            <a:srgbClr val="A4A3A4"/>
          </p15:clr>
        </p15:guide>
        <p15:guide id="9" pos="363">
          <p15:clr>
            <a:srgbClr val="A4A3A4"/>
          </p15:clr>
        </p15:guide>
        <p15:guide id="10" pos="2880">
          <p15:clr>
            <a:srgbClr val="A4A3A4"/>
          </p15:clr>
        </p15:guide>
        <p15:guide id="11" orient="horz" pos="2341">
          <p15:clr>
            <a:srgbClr val="A4A3A4"/>
          </p15:clr>
        </p15:guide>
        <p15:guide id="12" orient="horz" pos="3612">
          <p15:clr>
            <a:srgbClr val="A4A3A4"/>
          </p15:clr>
        </p15:guide>
        <p15:guide id="13" orient="horz" pos="4156">
          <p15:clr>
            <a:srgbClr val="A4A3A4"/>
          </p15:clr>
        </p15:guide>
        <p15:guide id="14" orient="horz" pos="4065">
          <p15:clr>
            <a:srgbClr val="A4A3A4"/>
          </p15:clr>
        </p15:guide>
        <p15:guide id="15" orient="horz" pos="1071">
          <p15:clr>
            <a:srgbClr val="A4A3A4"/>
          </p15:clr>
        </p15:guide>
        <p15:guide id="16" orient="horz" pos="1842">
          <p15:clr>
            <a:srgbClr val="A4A3A4"/>
          </p15:clr>
        </p15:guide>
        <p15:guide id="17" orient="horz" pos="2659">
          <p15:clr>
            <a:srgbClr val="A4A3A4"/>
          </p15:clr>
        </p15:guide>
        <p15:guide id="18" orient="horz" pos="2614">
          <p15:clr>
            <a:srgbClr val="A4A3A4"/>
          </p15:clr>
        </p15:guide>
        <p15:guide id="19" pos="171">
          <p15:clr>
            <a:srgbClr val="A4A3A4"/>
          </p15:clr>
        </p15:guide>
        <p15:guide id="20" pos="6069">
          <p15:clr>
            <a:srgbClr val="A4A3A4"/>
          </p15:clr>
        </p15:guide>
        <p15:guide id="21" pos="3120">
          <p15:clr>
            <a:srgbClr val="A4A3A4"/>
          </p15:clr>
        </p15:guide>
        <p15:guide id="22" pos="5577">
          <p15:clr>
            <a:srgbClr val="A4A3A4"/>
          </p15:clr>
        </p15:guide>
        <p15:guide id="23" pos="1008">
          <p15:clr>
            <a:srgbClr val="A4A3A4"/>
          </p15:clr>
        </p15:guide>
        <p15:guide id="24" pos="62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4">
          <p15:clr>
            <a:srgbClr val="A4A3A4"/>
          </p15:clr>
        </p15:guide>
        <p15:guide id="3" orient="horz" pos="3107">
          <p15:clr>
            <a:srgbClr val="A4A3A4"/>
          </p15:clr>
        </p15:guide>
        <p15:guide id="4" pos="212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673DDF"/>
    <a:srgbClr val="DDDDDD"/>
    <a:srgbClr val="B2B2B2"/>
    <a:srgbClr val="E7F6EF"/>
    <a:srgbClr val="6236DE"/>
    <a:srgbClr val="5223D7"/>
    <a:srgbClr val="9BDFB0"/>
    <a:srgbClr val="1A4FC4"/>
    <a:srgbClr val="1135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밝은 스타일 1 - 강조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06" autoAdjust="0"/>
    <p:restoredTop sz="97149" autoAdjust="0"/>
  </p:normalViewPr>
  <p:slideViewPr>
    <p:cSldViewPr>
      <p:cViewPr>
        <p:scale>
          <a:sx n="100" d="100"/>
          <a:sy n="100" d="100"/>
        </p:scale>
        <p:origin x="1962" y="414"/>
      </p:cViewPr>
      <p:guideLst>
        <p:guide orient="horz" pos="1139"/>
        <p:guide orient="horz" pos="346"/>
        <p:guide orient="horz"/>
        <p:guide orient="horz" pos="3974"/>
        <p:guide pos="5759"/>
        <p:guide pos="5534"/>
        <p:guide pos="226"/>
        <p:guide pos="5397"/>
        <p:guide pos="363"/>
        <p:guide pos="2880"/>
        <p:guide orient="horz" pos="2341"/>
        <p:guide orient="horz" pos="3612"/>
        <p:guide orient="horz" pos="4156"/>
        <p:guide orient="horz" pos="4065"/>
        <p:guide orient="horz" pos="1071"/>
        <p:guide orient="horz" pos="1842"/>
        <p:guide orient="horz" pos="2659"/>
        <p:guide orient="horz" pos="2614"/>
        <p:guide pos="171"/>
        <p:guide pos="6069"/>
        <p:guide pos="3120"/>
        <p:guide pos="5577"/>
        <p:guide pos="1008"/>
        <p:guide pos="62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96"/>
    </p:cViewPr>
  </p:sorterViewPr>
  <p:notesViewPr>
    <p:cSldViewPr showGuides="1">
      <p:cViewPr varScale="1">
        <p:scale>
          <a:sx n="82" d="100"/>
          <a:sy n="82" d="100"/>
        </p:scale>
        <p:origin x="-3966" y="-96"/>
      </p:cViewPr>
      <p:guideLst>
        <p:guide orient="horz" pos="3131"/>
        <p:guide pos="2144"/>
        <p:guide orient="horz" pos="3107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18831" cy="493315"/>
          </a:xfrm>
          <a:prstGeom prst="rect">
            <a:avLst/>
          </a:prstGeom>
        </p:spPr>
        <p:txBody>
          <a:bodyPr vert="horz" lIns="90745" tIns="45373" rIns="90745" bIns="45373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15378" y="0"/>
            <a:ext cx="2918831" cy="493315"/>
          </a:xfrm>
          <a:prstGeom prst="rect">
            <a:avLst/>
          </a:prstGeom>
        </p:spPr>
        <p:txBody>
          <a:bodyPr vert="horz" lIns="90745" tIns="45373" rIns="90745" bIns="45373" rtlCol="0"/>
          <a:lstStyle>
            <a:lvl1pPr algn="r">
              <a:defRPr sz="1200"/>
            </a:lvl1pPr>
          </a:lstStyle>
          <a:p>
            <a:fld id="{207F23D9-DF40-4811-9C78-A2E2A32398DD}" type="datetimeFigureOut">
              <a:rPr lang="ko-KR" altLang="en-US" smtClean="0"/>
              <a:pPr/>
              <a:t>2025-01-16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3" y="9371285"/>
            <a:ext cx="2918831" cy="493315"/>
          </a:xfrm>
          <a:prstGeom prst="rect">
            <a:avLst/>
          </a:prstGeom>
        </p:spPr>
        <p:txBody>
          <a:bodyPr vert="horz" lIns="90745" tIns="45373" rIns="90745" bIns="45373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15378" y="9371285"/>
            <a:ext cx="2918831" cy="493315"/>
          </a:xfrm>
          <a:prstGeom prst="rect">
            <a:avLst/>
          </a:prstGeom>
        </p:spPr>
        <p:txBody>
          <a:bodyPr vert="horz" lIns="90745" tIns="45373" rIns="90745" bIns="45373" rtlCol="0" anchor="b"/>
          <a:lstStyle>
            <a:lvl1pPr algn="r">
              <a:defRPr sz="1200"/>
            </a:lvl1pPr>
          </a:lstStyle>
          <a:p>
            <a:fld id="{4DD6E7B0-61C4-474B-96F1-99E4547EAD7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915996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18831" cy="493315"/>
          </a:xfrm>
          <a:prstGeom prst="rect">
            <a:avLst/>
          </a:prstGeom>
        </p:spPr>
        <p:txBody>
          <a:bodyPr vert="horz" lIns="90745" tIns="45373" rIns="90745" bIns="45373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5378" y="0"/>
            <a:ext cx="2918831" cy="493315"/>
          </a:xfrm>
          <a:prstGeom prst="rect">
            <a:avLst/>
          </a:prstGeom>
        </p:spPr>
        <p:txBody>
          <a:bodyPr vert="horz" lIns="90745" tIns="45373" rIns="90745" bIns="45373" rtlCol="0"/>
          <a:lstStyle>
            <a:lvl1pPr algn="r">
              <a:defRPr sz="1200"/>
            </a:lvl1pPr>
          </a:lstStyle>
          <a:p>
            <a:fld id="{F3AF6795-A612-454E-AF7A-9192B1BEBB13}" type="datetimeFigureOut">
              <a:rPr lang="ko-KR" altLang="en-US" smtClean="0"/>
              <a:pPr/>
              <a:t>2025-01-16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741363"/>
            <a:ext cx="5345113" cy="3700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45" tIns="45373" rIns="90745" bIns="45373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577" y="4686503"/>
            <a:ext cx="5388610" cy="4439840"/>
          </a:xfrm>
          <a:prstGeom prst="rect">
            <a:avLst/>
          </a:prstGeom>
        </p:spPr>
        <p:txBody>
          <a:bodyPr vert="horz" lIns="90745" tIns="45373" rIns="90745" bIns="45373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3" y="9371285"/>
            <a:ext cx="2918831" cy="493315"/>
          </a:xfrm>
          <a:prstGeom prst="rect">
            <a:avLst/>
          </a:prstGeom>
        </p:spPr>
        <p:txBody>
          <a:bodyPr vert="horz" lIns="90745" tIns="45373" rIns="90745" bIns="45373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5378" y="9371285"/>
            <a:ext cx="2918831" cy="493315"/>
          </a:xfrm>
          <a:prstGeom prst="rect">
            <a:avLst/>
          </a:prstGeom>
        </p:spPr>
        <p:txBody>
          <a:bodyPr vert="horz" lIns="90745" tIns="45373" rIns="90745" bIns="45373" rtlCol="0" anchor="b"/>
          <a:lstStyle>
            <a:lvl1pPr algn="r">
              <a:defRPr sz="1200"/>
            </a:lvl1pPr>
          </a:lstStyle>
          <a:p>
            <a:fld id="{A0A51D67-0C14-4576-BCC5-A508196B7BB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87304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247929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10</a:t>
            </a:fld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2592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11</a:t>
            </a:fld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2592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12</a:t>
            </a:fld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2592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13</a:t>
            </a:fld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2592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14</a:t>
            </a:fld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2950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15</a:t>
            </a:fld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2592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17</a:t>
            </a:fld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2592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18</a:t>
            </a:fld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1095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19</a:t>
            </a:fld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2592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20</a:t>
            </a:fld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259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2</a:t>
            </a:fld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687138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21</a:t>
            </a:fld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2592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22</a:t>
            </a:fld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276781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24</a:t>
            </a:fld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585930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25</a:t>
            </a:fld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70465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26</a:t>
            </a:fld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530235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27</a:t>
            </a:fld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820174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28</a:t>
            </a:fld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359941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29</a:t>
            </a:fld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412167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30</a:t>
            </a:fld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80455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3</a:t>
            </a:fld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88898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4</a:t>
            </a:fld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2290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5</a:t>
            </a:fld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56570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6</a:t>
            </a:fld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51003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7</a:t>
            </a:fld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259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8</a:t>
            </a:fld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722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9</a:t>
            </a:fld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259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4666762" y="6601173"/>
            <a:ext cx="57247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BA1376A-1BCE-4C3B-85BD-05D751D6B156}" type="slidenum">
              <a:rPr lang="en-US" altLang="ko-KR" sz="700" b="1" spc="-30" smtClean="0">
                <a:solidFill>
                  <a:srgbClr val="80808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pPr algn="ctr"/>
              <a:t>‹#›</a:t>
            </a:fld>
            <a:r>
              <a:rPr lang="en-US" altLang="ko-KR" sz="700" b="1" spc="-30" dirty="0">
                <a:solidFill>
                  <a:srgbClr val="808080"/>
                </a:solidFill>
                <a:latin typeface="나눔고딕" pitchFamily="50" charset="-127"/>
                <a:ea typeface="나눔고딕" pitchFamily="50" charset="-127"/>
              </a:rPr>
              <a:t> </a:t>
            </a:r>
          </a:p>
        </p:txBody>
      </p:sp>
      <p:pic>
        <p:nvPicPr>
          <p:cNvPr id="18" name="그림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527" y="6564836"/>
            <a:ext cx="1104747" cy="224350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1" y="6559289"/>
            <a:ext cx="1008111" cy="2838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137828"/>
            <a:ext cx="121615" cy="5124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204359" y="137828"/>
            <a:ext cx="356153" cy="5124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000" b="1" dirty="0"/>
          </a:p>
        </p:txBody>
      </p:sp>
      <p:cxnSp>
        <p:nvCxnSpPr>
          <p:cNvPr id="4" name="직선 연결선 3"/>
          <p:cNvCxnSpPr/>
          <p:nvPr/>
        </p:nvCxnSpPr>
        <p:spPr>
          <a:xfrm>
            <a:off x="484616" y="626400"/>
            <a:ext cx="7276696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>
            <a:off x="6825208" y="626400"/>
            <a:ext cx="3080792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666762" y="6601173"/>
            <a:ext cx="57247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BA1376A-1BCE-4C3B-85BD-05D751D6B156}" type="slidenum">
              <a:rPr lang="en-US" altLang="ko-KR" sz="700" b="1" spc="-30" smtClean="0">
                <a:solidFill>
                  <a:srgbClr val="80808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pPr algn="ctr"/>
              <a:t>‹#›</a:t>
            </a:fld>
            <a:r>
              <a:rPr lang="en-US" altLang="ko-KR" sz="700" b="1" spc="-30" dirty="0">
                <a:solidFill>
                  <a:srgbClr val="808080"/>
                </a:solidFill>
                <a:latin typeface="나눔고딕" pitchFamily="50" charset="-127"/>
                <a:ea typeface="나눔고딕" pitchFamily="50" charset="-127"/>
              </a:rPr>
              <a:t> 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527" y="6564836"/>
            <a:ext cx="1104747" cy="22435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1" y="6559289"/>
            <a:ext cx="1008111" cy="2838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582114" y="1700808"/>
            <a:ext cx="8475342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algn="ctr">
              <a:defRPr/>
            </a:pPr>
            <a:r>
              <a:rPr lang="ko-KR" altLang="en-US" sz="6600" b="1" cap="all" dirty="0">
                <a:ln w="0"/>
                <a:solidFill>
                  <a:srgbClr val="0083CB"/>
                </a:solidFill>
                <a:effectLst>
                  <a:reflection blurRad="12700" stA="50000" endPos="50000" dist="5000" dir="5400000" sy="-100000" rotWithShape="0"/>
                </a:effectLst>
                <a:latin typeface="한컴 고딕" pitchFamily="2" charset="-127"/>
                <a:ea typeface="한컴 고딕" pitchFamily="2" charset="-127"/>
              </a:rPr>
              <a:t>청년일자리도약장려금 </a:t>
            </a:r>
            <a:r>
              <a:rPr lang="ko-KR" altLang="en-US" sz="5400" b="1" cap="all" dirty="0">
                <a:ln w="0"/>
                <a:solidFill>
                  <a:schemeClr val="accent6"/>
                </a:solidFill>
                <a:effectLst>
                  <a:reflection blurRad="12700" stA="50000" endPos="50000" dist="5000" dir="5400000" sy="-100000" rotWithShape="0"/>
                </a:effectLst>
                <a:latin typeface="한컴 고딕" pitchFamily="2" charset="-127"/>
                <a:ea typeface="한컴 고딕" pitchFamily="2" charset="-127"/>
              </a:rPr>
              <a:t>고용</a:t>
            </a:r>
            <a:r>
              <a:rPr lang="en-US" altLang="ko-KR" sz="5400" b="1" cap="all" dirty="0">
                <a:ln w="0"/>
                <a:solidFill>
                  <a:schemeClr val="accent6"/>
                </a:solidFill>
                <a:effectLst>
                  <a:reflection blurRad="12700" stA="50000" endPos="50000" dist="5000" dir="5400000" sy="-100000" rotWithShape="0"/>
                </a:effectLst>
                <a:latin typeface="한컴 고딕" pitchFamily="2" charset="-127"/>
                <a:ea typeface="한컴 고딕" pitchFamily="2" charset="-127"/>
              </a:rPr>
              <a:t>24</a:t>
            </a:r>
            <a:r>
              <a:rPr lang="ko-KR" altLang="en-US" sz="5400" b="1" cap="all" dirty="0" err="1">
                <a:ln w="0"/>
                <a:solidFill>
                  <a:schemeClr val="accent6"/>
                </a:solidFill>
                <a:effectLst>
                  <a:reflection blurRad="12700" stA="50000" endPos="50000" dist="5000" dir="5400000" sy="-100000" rotWithShape="0"/>
                </a:effectLst>
                <a:latin typeface="한컴 고딕" pitchFamily="2" charset="-127"/>
                <a:ea typeface="한컴 고딕" pitchFamily="2" charset="-127"/>
              </a:rPr>
              <a:t>대민포털</a:t>
            </a:r>
            <a:endParaRPr lang="en-US" altLang="ko-KR" sz="6600" b="1" cap="all" dirty="0">
              <a:ln w="0"/>
              <a:solidFill>
                <a:schemeClr val="accent6"/>
              </a:solidFill>
              <a:effectLst>
                <a:reflection blurRad="12700" stA="50000" endPos="50000" dist="5000" dir="5400000" sy="-100000" rotWithShape="0"/>
              </a:effectLst>
              <a:latin typeface="한컴 고딕" pitchFamily="2" charset="-127"/>
              <a:ea typeface="한컴 고딕" pitchFamily="2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582" y="4993352"/>
            <a:ext cx="1926835" cy="7399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32920" y="4181018"/>
            <a:ext cx="126014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한컴 고딕" pitchFamily="2" charset="-127"/>
                <a:ea typeface="한컴 고딕" pitchFamily="2" charset="-127"/>
              </a:rPr>
              <a:t>2025.01</a:t>
            </a:r>
            <a:endParaRPr lang="ko-KR" altLang="en-US" sz="2000" b="1" dirty="0">
              <a:latin typeface="한컴 고딕" pitchFamily="2" charset="-127"/>
              <a:ea typeface="한컴 고딕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58530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96339" y="890075"/>
            <a:ext cx="6534662" cy="5328592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6894488" y="890358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86287"/>
              </p:ext>
            </p:extLst>
          </p:nvPr>
        </p:nvGraphicFramePr>
        <p:xfrm>
          <a:off x="6912000" y="892085"/>
          <a:ext cx="2721520" cy="533285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3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012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 참여신청서 작성 화면</a:t>
                      </a:r>
                    </a:p>
                    <a:p>
                      <a:pPr algn="l" latinLnBrk="1"/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기준 피보험자 수</a:t>
                      </a:r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,</a:t>
                      </a:r>
                      <a:r>
                        <a:rPr lang="en-US" altLang="ko-KR" sz="1050" b="1" u="none" baseline="0" dirty="0">
                          <a:latin typeface="한컴 고딕" pitchFamily="2" charset="-127"/>
                          <a:ea typeface="한컴 고딕" pitchFamily="2" charset="-127"/>
                        </a:rPr>
                        <a:t> </a:t>
                      </a:r>
                      <a:r>
                        <a:rPr lang="ko-KR" altLang="en-US" sz="1050" b="1" u="none" baseline="0" dirty="0">
                          <a:latin typeface="한컴 고딕" pitchFamily="2" charset="-127"/>
                          <a:ea typeface="한컴 고딕" pitchFamily="2" charset="-127"/>
                        </a:rPr>
                        <a:t>지원한도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898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기준 피보험자 수</a:t>
                      </a: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대표 및 관련 사업장의 피보험자 수 합산 </a:t>
                      </a:r>
                      <a:endParaRPr lang="en-US" altLang="ko-KR" sz="9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소수점 이하 올림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 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※ 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수정 불가</a:t>
                      </a:r>
                      <a:endParaRPr lang="en-US" altLang="ko-KR" sz="950" b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필수</a:t>
                      </a:r>
                      <a:r>
                        <a:rPr lang="en-US" altLang="ko-KR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 </a:t>
                      </a:r>
                      <a:r>
                        <a:rPr lang="ko-KR" altLang="en-US" sz="1050" b="1" i="0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수도권 기업여부</a:t>
                      </a:r>
                      <a:endParaRPr lang="en-US" altLang="ko-KR" sz="1050" b="1" i="0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대표 사업장 주소를 기준으로 설정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b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</a:b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※ 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기업에서 직접 수정 가능</a:t>
                      </a:r>
                      <a:endParaRPr lang="en-US" altLang="ko-KR" sz="950" b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i="0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i="0" u="none" dirty="0">
                          <a:solidFill>
                            <a:schemeClr val="tx1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지원한도</a:t>
                      </a:r>
                      <a:endParaRPr lang="en-US" altLang="ko-KR" sz="1050" b="1" i="0" u="none" dirty="0">
                        <a:solidFill>
                          <a:schemeClr val="tx1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200" b="1" i="0" u="none" dirty="0">
                        <a:solidFill>
                          <a:schemeClr val="tx1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수도권 기업여부가 수도권인 경우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기준 피보험자 수의 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50% (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소수점 이하 올림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수도권 기업여부가 비 수도권인 경우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기준 피보험자 수의 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100% (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소수점 이하 올림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※ 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수정 불가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951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2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매출액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(</a:t>
                      </a:r>
                      <a:r>
                        <a:rPr lang="ko-KR" altLang="en-US" sz="950" b="1" u="none" baseline="0" dirty="0" err="1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업력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년 이상 기업의 경우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 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연 매출액이 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‘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기준 피보험자수 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* 1,900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만원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’ 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값 보다 큰 경우에만 지원함</a:t>
                      </a:r>
                      <a:endParaRPr lang="en-US" altLang="ko-KR" sz="950" b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schemeClr val="tx1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※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연 매출액 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= {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매출액 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/ (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매출액 종료일 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–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매출액시작일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 } X 365</a:t>
                      </a:r>
                      <a:endParaRPr lang="en-US" altLang="ko-KR" sz="950" b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기업은 전년도 혹은 전전년도 매출액 중 더 높은 매출액을 선택하여 제출 가능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 err="1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업력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r>
                        <a:rPr lang="ko-KR" altLang="en-US" sz="950" b="1" u="none" baseline="0" dirty="0" err="1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년미만은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매출액 심사 없음</a:t>
                      </a:r>
                      <a:endParaRPr lang="en-US" altLang="ko-KR" sz="950" b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사업개시일 기준 체크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222" name="직선 연결선 221"/>
          <p:cNvCxnSpPr/>
          <p:nvPr/>
        </p:nvCxnSpPr>
        <p:spPr>
          <a:xfrm>
            <a:off x="105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1329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2554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3778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>
            <a:off x="5002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6226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7450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8674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632520" y="159023"/>
            <a:ext cx="52068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고용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24 </a:t>
            </a:r>
            <a:r>
              <a:rPr lang="ko-KR" altLang="en-US" sz="2400" b="1" dirty="0" err="1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대민포털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 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– 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참여신청서 작성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(3)</a:t>
            </a:r>
            <a:endParaRPr lang="ko-KR" altLang="en-US" sz="2400" b="1" dirty="0">
              <a:solidFill>
                <a:schemeClr val="accent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781" y="159023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 1</a:t>
            </a:r>
            <a:endParaRPr lang="ko-KR" altLang="en-US" sz="24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4AE4C61-680E-48B4-BDE2-4FD094008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193" y="1652587"/>
            <a:ext cx="6390028" cy="3216573"/>
          </a:xfrm>
          <a:prstGeom prst="rect">
            <a:avLst/>
          </a:prstGeom>
        </p:spPr>
      </p:pic>
      <p:sp>
        <p:nvSpPr>
          <p:cNvPr id="17" name="TextBox 24">
            <a:extLst>
              <a:ext uri="{FF2B5EF4-FFF2-40B4-BE49-F238E27FC236}">
                <a16:creationId xmlns:a16="http://schemas.microsoft.com/office/drawing/2014/main" id="{F257CDC5-B9F3-4555-B4A4-93440CE1C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258" y="1944888"/>
            <a:ext cx="6184917" cy="140257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9" name="TextBox 24">
            <a:extLst>
              <a:ext uri="{FF2B5EF4-FFF2-40B4-BE49-F238E27FC236}">
                <a16:creationId xmlns:a16="http://schemas.microsoft.com/office/drawing/2014/main" id="{7B1B84BA-BDFA-4B21-A309-AF8A95198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257" y="3462325"/>
            <a:ext cx="6184918" cy="137826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00098E60-35C9-44B0-B3A3-5597C3CC3393}"/>
              </a:ext>
            </a:extLst>
          </p:cNvPr>
          <p:cNvSpPr/>
          <p:nvPr/>
        </p:nvSpPr>
        <p:spPr>
          <a:xfrm>
            <a:off x="6259065" y="1988492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1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93237B12-8DF6-46EA-8B03-E9975A0BA405}"/>
              </a:ext>
            </a:extLst>
          </p:cNvPr>
          <p:cNvSpPr/>
          <p:nvPr/>
        </p:nvSpPr>
        <p:spPr>
          <a:xfrm>
            <a:off x="6218859" y="3554371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2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59520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96339" y="890075"/>
            <a:ext cx="6534662" cy="5328592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6894488" y="890358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725521"/>
              </p:ext>
            </p:extLst>
          </p:nvPr>
        </p:nvGraphicFramePr>
        <p:xfrm>
          <a:off x="6912000" y="892084"/>
          <a:ext cx="2721520" cy="359469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92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76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 참여신청서 작성 화면</a:t>
                      </a:r>
                    </a:p>
                    <a:p>
                      <a:pPr algn="l" latinLnBrk="1"/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기업구분</a:t>
                      </a:r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채용계획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 구분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기업에서 해당하는 기업구분을 직접 선택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※ 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시스템에서 정확한 해당 여부를 제공하지 않으니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오프라인으로 확인하시길 바람</a:t>
                      </a:r>
                      <a:endParaRPr lang="en-US" altLang="ko-KR" sz="950" b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i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- </a:t>
                      </a:r>
                      <a:r>
                        <a:rPr lang="ko-KR" altLang="en-US" sz="950" b="1" i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일부 구분에 대하여 </a:t>
                      </a:r>
                      <a:r>
                        <a:rPr lang="en-US" altLang="ko-KR" sz="950" b="1" i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‘</a:t>
                      </a:r>
                      <a:r>
                        <a:rPr lang="ko-KR" altLang="en-US" sz="950" b="1" i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해당</a:t>
                      </a:r>
                      <a:r>
                        <a:rPr lang="en-US" altLang="ko-KR" sz="950" b="1" i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’ </a:t>
                      </a:r>
                      <a:r>
                        <a:rPr lang="ko-KR" altLang="en-US" sz="950" b="1" i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여부 조회 가능</a:t>
                      </a:r>
                      <a:endParaRPr lang="en-US" altLang="ko-KR" sz="950" b="1" i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i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   </a:t>
                      </a:r>
                      <a:r>
                        <a:rPr lang="ko-KR" altLang="en-US" sz="950" b="1" i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별첨에 </a:t>
                      </a:r>
                      <a:r>
                        <a:rPr lang="ko-KR" altLang="en-US" sz="950" b="1" i="1" u="none" baseline="0" dirty="0" err="1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등록되어있는</a:t>
                      </a:r>
                      <a:r>
                        <a:rPr lang="ko-KR" altLang="en-US" sz="950" b="1" i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업종코드는 조회 가능</a:t>
                      </a:r>
                      <a:endParaRPr lang="en-US" altLang="ko-KR" sz="950" b="1" i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2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채용계획</a:t>
                      </a: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채용예정인원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근로계약형태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*, 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근무시간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월 급여 작성</a:t>
                      </a:r>
                      <a:endParaRPr lang="en-US" altLang="ko-KR" sz="9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* 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근로계약형태 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: 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정규직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기간제계약직</a:t>
                      </a:r>
                      <a:endParaRPr lang="en-US" altLang="ko-KR" sz="9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3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i="0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채용계획 항목추가</a:t>
                      </a:r>
                      <a:endParaRPr lang="en-US" altLang="ko-KR" sz="1050" b="1" i="0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i="0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최대 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10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개까지 추가 가능</a:t>
                      </a:r>
                      <a:endParaRPr lang="en-US" altLang="ko-KR" sz="950" b="1" i="0" u="none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222" name="직선 연결선 221"/>
          <p:cNvCxnSpPr/>
          <p:nvPr/>
        </p:nvCxnSpPr>
        <p:spPr>
          <a:xfrm>
            <a:off x="105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1329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2554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3778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>
            <a:off x="5002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6226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7450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8674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632520" y="159023"/>
            <a:ext cx="52068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고용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24 </a:t>
            </a:r>
            <a:r>
              <a:rPr lang="ko-KR" altLang="en-US" sz="2400" b="1" dirty="0" err="1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대민포털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 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– 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참여신청서 작성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(4)</a:t>
            </a:r>
            <a:endParaRPr lang="ko-KR" altLang="en-US" sz="2400" b="1" dirty="0">
              <a:solidFill>
                <a:schemeClr val="accent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781" y="159023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 1</a:t>
            </a:r>
            <a:endParaRPr lang="ko-KR" altLang="en-US" sz="24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8BC0CB2-ECB1-4CC7-865B-64D61508C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866" y="1428691"/>
            <a:ext cx="6445647" cy="3872517"/>
          </a:xfrm>
          <a:prstGeom prst="rect">
            <a:avLst/>
          </a:prstGeom>
        </p:spPr>
      </p:pic>
      <p:sp>
        <p:nvSpPr>
          <p:cNvPr id="28" name="TextBox 24"/>
          <p:cNvSpPr txBox="1">
            <a:spLocks noChangeArrowheads="1"/>
          </p:cNvSpPr>
          <p:nvPr/>
        </p:nvSpPr>
        <p:spPr bwMode="auto">
          <a:xfrm>
            <a:off x="5418245" y="3751570"/>
            <a:ext cx="585519" cy="216024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4F9C22D3-7146-4CB0-8F43-027E6424FCE1}"/>
              </a:ext>
            </a:extLst>
          </p:cNvPr>
          <p:cNvSpPr/>
          <p:nvPr/>
        </p:nvSpPr>
        <p:spPr>
          <a:xfrm>
            <a:off x="5189373" y="3764224"/>
            <a:ext cx="216000" cy="2078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3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0" name="TextBox 24">
            <a:extLst>
              <a:ext uri="{FF2B5EF4-FFF2-40B4-BE49-F238E27FC236}">
                <a16:creationId xmlns:a16="http://schemas.microsoft.com/office/drawing/2014/main" id="{758F1BA0-B8BF-413B-9EF1-4206643FE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919" y="4077073"/>
            <a:ext cx="6075501" cy="108012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A730BC08-B45F-4E8A-AA33-652176CA354A}"/>
              </a:ext>
            </a:extLst>
          </p:cNvPr>
          <p:cNvSpPr/>
          <p:nvPr/>
        </p:nvSpPr>
        <p:spPr>
          <a:xfrm>
            <a:off x="453437" y="3838472"/>
            <a:ext cx="216000" cy="2078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2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5" name="타원 34">
            <a:extLst>
              <a:ext uri="{FF2B5EF4-FFF2-40B4-BE49-F238E27FC236}">
                <a16:creationId xmlns:a16="http://schemas.microsoft.com/office/drawing/2014/main" id="{B7B0E0CB-79F7-4992-9108-CEEDCD4451B3}"/>
              </a:ext>
            </a:extLst>
          </p:cNvPr>
          <p:cNvSpPr/>
          <p:nvPr/>
        </p:nvSpPr>
        <p:spPr>
          <a:xfrm>
            <a:off x="524520" y="1833072"/>
            <a:ext cx="216000" cy="2078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1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7" name="TextBox 24">
            <a:extLst>
              <a:ext uri="{FF2B5EF4-FFF2-40B4-BE49-F238E27FC236}">
                <a16:creationId xmlns:a16="http://schemas.microsoft.com/office/drawing/2014/main" id="{1F78C280-B56D-40B1-942A-0757329B5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918" y="1743825"/>
            <a:ext cx="6075501" cy="89015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59136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96339" y="890075"/>
            <a:ext cx="6534662" cy="5328592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6894488" y="890358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979532"/>
              </p:ext>
            </p:extLst>
          </p:nvPr>
        </p:nvGraphicFramePr>
        <p:xfrm>
          <a:off x="6912000" y="892084"/>
          <a:ext cx="2721520" cy="229797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92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76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 참여신청서 작성 화면</a:t>
                      </a:r>
                    </a:p>
                    <a:p>
                      <a:pPr algn="l" latinLnBrk="1"/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채용자 정보</a:t>
                      </a:r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담당자 정보</a:t>
                      </a:r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첨부서류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채용자 정보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“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동 사업으로 지원받고자 하는 청년을 참여신청일 직전 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3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개월 이내 먼저 채용한 경우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”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체크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→ 채용자 성명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채용일 등록 가능</a:t>
                      </a:r>
                      <a:endParaRPr lang="en-US" altLang="ko-KR" sz="1100" b="1" i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2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채용자 정보 항목추가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</a:t>
                      </a:r>
                      <a:r>
                        <a:rPr lang="en-US" altLang="ko-KR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등록할 채용자가 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2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명 이상인 경우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항목추가를 선택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후 채용자 정보 추가 작성 가능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222" name="직선 연결선 221"/>
          <p:cNvCxnSpPr/>
          <p:nvPr/>
        </p:nvCxnSpPr>
        <p:spPr>
          <a:xfrm>
            <a:off x="105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1329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2554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3778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>
            <a:off x="5002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6226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7450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8674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그림 3">
            <a:extLst>
              <a:ext uri="{FF2B5EF4-FFF2-40B4-BE49-F238E27FC236}">
                <a16:creationId xmlns:a16="http://schemas.microsoft.com/office/drawing/2014/main" id="{68EE50DC-3927-4713-8EC3-50954309D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415" y="1052736"/>
            <a:ext cx="5005514" cy="5085602"/>
          </a:xfrm>
          <a:prstGeom prst="rect">
            <a:avLst/>
          </a:prstGeom>
        </p:spPr>
      </p:pic>
      <p:sp>
        <p:nvSpPr>
          <p:cNvPr id="21" name="직사각형 20"/>
          <p:cNvSpPr/>
          <p:nvPr/>
        </p:nvSpPr>
        <p:spPr>
          <a:xfrm>
            <a:off x="632520" y="159023"/>
            <a:ext cx="52068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고용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24 </a:t>
            </a:r>
            <a:r>
              <a:rPr lang="ko-KR" altLang="en-US" sz="2400" b="1" dirty="0" err="1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대민포털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 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– 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참여신청서 작성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(5)</a:t>
            </a:r>
            <a:endParaRPr lang="ko-KR" altLang="en-US" sz="2400" b="1" dirty="0">
              <a:solidFill>
                <a:schemeClr val="accent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781" y="159023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 1</a:t>
            </a:r>
            <a:endParaRPr lang="ko-KR" altLang="en-US" sz="24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4" name="TextBox 24"/>
          <p:cNvSpPr txBox="1">
            <a:spLocks noChangeArrowheads="1"/>
          </p:cNvSpPr>
          <p:nvPr/>
        </p:nvSpPr>
        <p:spPr bwMode="auto">
          <a:xfrm>
            <a:off x="534737" y="1052736"/>
            <a:ext cx="5370192" cy="160053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6" name="타원 35"/>
          <p:cNvSpPr/>
          <p:nvPr/>
        </p:nvSpPr>
        <p:spPr>
          <a:xfrm>
            <a:off x="632520" y="1124744"/>
            <a:ext cx="209504" cy="2323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1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pSp>
        <p:nvGrpSpPr>
          <p:cNvPr id="26" name="그룹 25"/>
          <p:cNvGrpSpPr/>
          <p:nvPr/>
        </p:nvGrpSpPr>
        <p:grpSpPr>
          <a:xfrm>
            <a:off x="4561242" y="1931642"/>
            <a:ext cx="899581" cy="218859"/>
            <a:chOff x="5077066" y="4985568"/>
            <a:chExt cx="1042294" cy="218859"/>
          </a:xfrm>
        </p:grpSpPr>
        <p:sp>
          <p:nvSpPr>
            <p:cNvPr id="27" name="타원 26"/>
            <p:cNvSpPr/>
            <p:nvPr/>
          </p:nvSpPr>
          <p:spPr>
            <a:xfrm>
              <a:off x="5077066" y="4985568"/>
              <a:ext cx="261026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50" b="1" dirty="0">
                  <a:solidFill>
                    <a:schemeClr val="bg1"/>
                  </a:solidFill>
                  <a:latin typeface="한컴 고딕" pitchFamily="2" charset="-127"/>
                  <a:ea typeface="한컴 고딕" pitchFamily="2" charset="-127"/>
                </a:rPr>
                <a:t>2</a:t>
              </a:r>
              <a:endParaRPr lang="ko-KR" altLang="en-US" sz="10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endParaRPr>
            </a:p>
          </p:txBody>
        </p:sp>
        <p:sp>
          <p:nvSpPr>
            <p:cNvPr id="28" name="TextBox 24"/>
            <p:cNvSpPr txBox="1">
              <a:spLocks noChangeArrowheads="1"/>
            </p:cNvSpPr>
            <p:nvPr/>
          </p:nvSpPr>
          <p:spPr bwMode="auto">
            <a:xfrm>
              <a:off x="5432091" y="4988428"/>
              <a:ext cx="687269" cy="215999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/>
              <a:endParaRPr lang="ko-KR" altLang="en-US" b="1" dirty="0">
                <a:latin typeface="한컴 고딕" pitchFamily="2" charset="-127"/>
                <a:ea typeface="한컴 고딕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6076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96339" y="890075"/>
            <a:ext cx="6534662" cy="5328592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6894488" y="890358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453663"/>
              </p:ext>
            </p:extLst>
          </p:nvPr>
        </p:nvGraphicFramePr>
        <p:xfrm>
          <a:off x="6912000" y="892084"/>
          <a:ext cx="2721520" cy="18699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92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76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 참여신청서 작성 화면</a:t>
                      </a:r>
                    </a:p>
                    <a:p>
                      <a:pPr algn="l" latinLnBrk="1"/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확인서 </a:t>
                      </a:r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기업</a:t>
                      </a:r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지원제외 기업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“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예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”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를 선택한 항목이 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개 이상 있는 경우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신청 불가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※ 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지침 내 확인서가 변경될 경우 내용이 변경될 수 있습니다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.</a:t>
                      </a:r>
                      <a:endParaRPr lang="en-US" altLang="ko-KR" sz="950" b="1" i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22" name="직선 연결선 221"/>
          <p:cNvCxnSpPr/>
          <p:nvPr/>
        </p:nvCxnSpPr>
        <p:spPr>
          <a:xfrm>
            <a:off x="105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1329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2554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3778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>
            <a:off x="5002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6226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7450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8674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632520" y="159023"/>
            <a:ext cx="52068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고용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24 </a:t>
            </a:r>
            <a:r>
              <a:rPr lang="ko-KR" altLang="en-US" sz="2400" b="1" dirty="0" err="1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대민포털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 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– 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참여신청서 작성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(6)</a:t>
            </a:r>
            <a:endParaRPr lang="ko-KR" altLang="en-US" sz="2400" b="1" dirty="0">
              <a:solidFill>
                <a:schemeClr val="accent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781" y="159023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 1</a:t>
            </a:r>
            <a:endParaRPr lang="ko-KR" altLang="en-US" sz="24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E4F795A-B825-49C2-B599-602743849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001" y="1336199"/>
            <a:ext cx="5375634" cy="443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912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96339" y="890075"/>
            <a:ext cx="6534662" cy="5328592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6894488" y="890358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202164"/>
              </p:ext>
            </p:extLst>
          </p:nvPr>
        </p:nvGraphicFramePr>
        <p:xfrm>
          <a:off x="6912000" y="892084"/>
          <a:ext cx="2721520" cy="215949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92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76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 참여신청서 작성 화면</a:t>
                      </a:r>
                    </a:p>
                    <a:p>
                      <a:pPr algn="l" latinLnBrk="1"/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확인서 </a:t>
                      </a:r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청년</a:t>
                      </a:r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지원제외 청년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“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확인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”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을 선택하지 않은 항목이 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개 이상 있는 경우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신청 불가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“</a:t>
                      </a:r>
                      <a:r>
                        <a:rPr lang="ko-KR" altLang="en-US" sz="950" b="1" u="none" baseline="0" dirty="0" err="1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아니오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”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를 선택한 경우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신청 불가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※ 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지침 내 확인서가 변경될 경우 내용이 변경될 수 있습니다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.</a:t>
                      </a:r>
                      <a:endParaRPr lang="en-US" altLang="ko-KR" sz="950" b="1" i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22" name="직선 연결선 221"/>
          <p:cNvCxnSpPr/>
          <p:nvPr/>
        </p:nvCxnSpPr>
        <p:spPr>
          <a:xfrm>
            <a:off x="105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1329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2554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3778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>
            <a:off x="5002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6226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7450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8674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632520" y="159023"/>
            <a:ext cx="52068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고용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24 </a:t>
            </a:r>
            <a:r>
              <a:rPr lang="ko-KR" altLang="en-US" sz="2400" b="1" dirty="0" err="1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대민포털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 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– 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참여신청서 작성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(7)</a:t>
            </a:r>
            <a:endParaRPr lang="ko-KR" altLang="en-US" sz="2400" b="1" dirty="0">
              <a:solidFill>
                <a:schemeClr val="accent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781" y="159023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 1</a:t>
            </a:r>
            <a:endParaRPr lang="ko-KR" altLang="en-US" sz="24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2FC8A5F-8232-4C58-A826-BC50385A0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805" y="1098765"/>
            <a:ext cx="4598992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318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96339" y="890075"/>
            <a:ext cx="6534662" cy="5328592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6894488" y="890358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218817"/>
              </p:ext>
            </p:extLst>
          </p:nvPr>
        </p:nvGraphicFramePr>
        <p:xfrm>
          <a:off x="6912000" y="892084"/>
          <a:ext cx="2721520" cy="362517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92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76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 참여신청서 작성 화면</a:t>
                      </a:r>
                    </a:p>
                    <a:p>
                      <a:pPr algn="l" latinLnBrk="1"/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개인정보 수집 이용에 대한 동의서</a:t>
                      </a:r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사업주</a:t>
                      </a:r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</a:p>
                    <a:p>
                      <a:pPr algn="l" latinLnBrk="1"/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임시저장</a:t>
                      </a:r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참여신청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개인정보 수집 이용에 대한 동의서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“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동의합니다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”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를 선택하지 않은 경우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홈페이지에서 신청 불가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사업주 명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주민등록번호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외국인등록번호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를 작성하지 않는 경우 신청 불가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※ 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지침 내 동의서가 변경될 경우 내용이 변경될 수 있습니다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.</a:t>
                      </a:r>
                      <a:endParaRPr lang="en-US" altLang="ko-KR" sz="950" b="1" i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2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외국인등록번호가 없는 외국인 사업주의 경우 선택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(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필수입력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사업주명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법인등록번호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전화번호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외국인등록번호 없는 사유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9482075"/>
                  </a:ext>
                </a:extLst>
              </a:tr>
            </a:tbl>
          </a:graphicData>
        </a:graphic>
      </p:graphicFrame>
      <p:cxnSp>
        <p:nvCxnSpPr>
          <p:cNvPr id="222" name="직선 연결선 221"/>
          <p:cNvCxnSpPr/>
          <p:nvPr/>
        </p:nvCxnSpPr>
        <p:spPr>
          <a:xfrm>
            <a:off x="105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1329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2554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3778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>
            <a:off x="5002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6226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7450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8674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632520" y="159023"/>
            <a:ext cx="52068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고용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24 </a:t>
            </a:r>
            <a:r>
              <a:rPr lang="ko-KR" altLang="en-US" sz="2400" b="1" dirty="0" err="1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대민포털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 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– 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참여신청서 작성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(8)</a:t>
            </a:r>
            <a:endParaRPr lang="ko-KR" altLang="en-US" sz="2400" b="1" dirty="0">
              <a:solidFill>
                <a:schemeClr val="accent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781" y="159023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 1</a:t>
            </a:r>
            <a:endParaRPr lang="ko-KR" altLang="en-US" sz="24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D741C64-A6E3-4433-A453-E6CA9EF8A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898" y="944226"/>
            <a:ext cx="5299579" cy="5229200"/>
          </a:xfrm>
          <a:prstGeom prst="rect">
            <a:avLst/>
          </a:prstGeom>
        </p:spPr>
      </p:pic>
      <p:sp>
        <p:nvSpPr>
          <p:cNvPr id="20" name="TextBox 24"/>
          <p:cNvSpPr txBox="1">
            <a:spLocks noChangeArrowheads="1"/>
          </p:cNvSpPr>
          <p:nvPr/>
        </p:nvSpPr>
        <p:spPr bwMode="auto">
          <a:xfrm>
            <a:off x="1064567" y="1282610"/>
            <a:ext cx="4968553" cy="293847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2" name="타원 21"/>
          <p:cNvSpPr/>
          <p:nvPr/>
        </p:nvSpPr>
        <p:spPr>
          <a:xfrm>
            <a:off x="799631" y="1282610"/>
            <a:ext cx="216000" cy="20978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1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803027" y="4799623"/>
            <a:ext cx="225005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2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8" name="TextBox 24">
            <a:extLst>
              <a:ext uri="{FF2B5EF4-FFF2-40B4-BE49-F238E27FC236}">
                <a16:creationId xmlns:a16="http://schemas.microsoft.com/office/drawing/2014/main" id="{038D1446-A074-4EE0-B2A8-926EA21E4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4567" y="4799623"/>
            <a:ext cx="2880321" cy="21600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25059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96339" y="890075"/>
            <a:ext cx="6534662" cy="5328592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6894488" y="890358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3892"/>
              </p:ext>
            </p:extLst>
          </p:nvPr>
        </p:nvGraphicFramePr>
        <p:xfrm>
          <a:off x="6912000" y="892084"/>
          <a:ext cx="2721520" cy="390619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92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7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 참여신청서 작성 화면</a:t>
                      </a:r>
                      <a:endParaRPr lang="en-US" altLang="ko-KR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algn="l" latinLnBrk="1"/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표준 사업 지원 협약서</a:t>
                      </a:r>
                      <a:endParaRPr lang="en-US" altLang="ko-KR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표준 청년일자리도약장려금 사업 지원 협약서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내용을 숙지 후 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“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위 내용을 확인하였습니다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.”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체크 </a:t>
                      </a:r>
                      <a:endParaRPr lang="en-US" altLang="ko-KR" sz="950" b="1" i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2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i="0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참여신청</a:t>
                      </a:r>
                      <a:endParaRPr lang="en-US" altLang="ko-KR" sz="1050" b="1" i="0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i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필수항목</a:t>
                      </a:r>
                      <a:r>
                        <a:rPr lang="en-US" altLang="ko-KR" sz="950" b="1" u="none" baseline="0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(*)</a:t>
                      </a:r>
                      <a:r>
                        <a:rPr lang="ko-KR" altLang="en-US" sz="950" b="1" u="none" baseline="0" dirty="0">
                          <a:solidFill>
                            <a:schemeClr val="tx1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이 모두 작성된 경우 신청 가능</a:t>
                      </a:r>
                      <a:r>
                        <a:rPr lang="en-US" altLang="ko-KR" sz="950" b="1" u="none" baseline="0" dirty="0">
                          <a:solidFill>
                            <a:schemeClr val="tx1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950" b="1" u="none" baseline="0" dirty="0">
                          <a:solidFill>
                            <a:schemeClr val="tx1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참여신청서 신청기간 내에만 가능</a:t>
                      </a:r>
                      <a:r>
                        <a:rPr lang="en-US" altLang="ko-KR" sz="950" b="1" u="none" baseline="0" dirty="0">
                          <a:solidFill>
                            <a:schemeClr val="tx1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채용계획 내 채용예정인원 합이 지원한도보다 큰 경우 신청 불가</a:t>
                      </a:r>
                      <a:endParaRPr lang="en-US" altLang="ko-KR" sz="950" b="1" i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i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채용계획 내 채용예정인원 합계와 동일 사업주가 신청한 참여신청서 내 채용예정인원 합계가 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30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명을 초과할 경우 알림 제공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9482075"/>
                  </a:ext>
                </a:extLst>
              </a:tr>
            </a:tbl>
          </a:graphicData>
        </a:graphic>
      </p:graphicFrame>
      <p:cxnSp>
        <p:nvCxnSpPr>
          <p:cNvPr id="222" name="직선 연결선 221"/>
          <p:cNvCxnSpPr/>
          <p:nvPr/>
        </p:nvCxnSpPr>
        <p:spPr>
          <a:xfrm>
            <a:off x="105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1329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2554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3778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>
            <a:off x="5002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6226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7450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8674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632520" y="159023"/>
            <a:ext cx="52068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고용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24 </a:t>
            </a:r>
            <a:r>
              <a:rPr lang="ko-KR" altLang="en-US" sz="2400" b="1" dirty="0" err="1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대민포털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 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– 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참여신청서 작성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(9)</a:t>
            </a:r>
            <a:endParaRPr lang="ko-KR" altLang="en-US" sz="2400" b="1" dirty="0">
              <a:solidFill>
                <a:schemeClr val="accent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781" y="159023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 1</a:t>
            </a:r>
            <a:endParaRPr lang="ko-KR" altLang="en-US" sz="24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8AA39FCF-20CC-4B07-A489-8162A2A7024B}"/>
              </a:ext>
            </a:extLst>
          </p:cNvPr>
          <p:cNvGrpSpPr/>
          <p:nvPr/>
        </p:nvGrpSpPr>
        <p:grpSpPr>
          <a:xfrm>
            <a:off x="337375" y="1436692"/>
            <a:ext cx="6193816" cy="4235357"/>
            <a:chOff x="632520" y="1641915"/>
            <a:chExt cx="7364349" cy="5035772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2122E542-26DB-4C1E-8A34-8B61038E5D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2520" y="1641915"/>
              <a:ext cx="7315200" cy="2286000"/>
            </a:xfrm>
            <a:prstGeom prst="rect">
              <a:avLst/>
            </a:prstGeom>
          </p:spPr>
        </p:pic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200C8E34-8860-4655-AC78-E36E71C918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1669" y="4067837"/>
              <a:ext cx="7315200" cy="2609850"/>
            </a:xfrm>
            <a:prstGeom prst="rect">
              <a:avLst/>
            </a:prstGeom>
          </p:spPr>
        </p:pic>
      </p:grpSp>
      <p:sp>
        <p:nvSpPr>
          <p:cNvPr id="20" name="TextBox 24"/>
          <p:cNvSpPr txBox="1">
            <a:spLocks noChangeArrowheads="1"/>
          </p:cNvSpPr>
          <p:nvPr/>
        </p:nvSpPr>
        <p:spPr bwMode="auto">
          <a:xfrm>
            <a:off x="534737" y="1772816"/>
            <a:ext cx="5858423" cy="3096344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2" name="타원 21"/>
          <p:cNvSpPr/>
          <p:nvPr/>
        </p:nvSpPr>
        <p:spPr>
          <a:xfrm>
            <a:off x="775271" y="1943287"/>
            <a:ext cx="216000" cy="20978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1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5312579" y="5183237"/>
            <a:ext cx="225005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2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8" name="TextBox 24">
            <a:extLst>
              <a:ext uri="{FF2B5EF4-FFF2-40B4-BE49-F238E27FC236}">
                <a16:creationId xmlns:a16="http://schemas.microsoft.com/office/drawing/2014/main" id="{038D1446-A074-4EE0-B2A8-926EA21E4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1072" y="5054604"/>
            <a:ext cx="841429" cy="46262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DD5AD381-283D-4224-BDBF-037004BD1621}"/>
              </a:ext>
            </a:extLst>
          </p:cNvPr>
          <p:cNvSpPr/>
          <p:nvPr/>
        </p:nvSpPr>
        <p:spPr>
          <a:xfrm>
            <a:off x="1905805" y="2056564"/>
            <a:ext cx="576000" cy="2097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0657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>
            <a:off x="272480" y="1628800"/>
            <a:ext cx="9188896" cy="4608512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cxnSp>
        <p:nvCxnSpPr>
          <p:cNvPr id="89" name="직선 연결선 88"/>
          <p:cNvCxnSpPr>
            <a:cxnSpLocks/>
          </p:cNvCxnSpPr>
          <p:nvPr/>
        </p:nvCxnSpPr>
        <p:spPr>
          <a:xfrm flipH="1">
            <a:off x="5729245" y="1684071"/>
            <a:ext cx="7347" cy="4553241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직사각형 35"/>
          <p:cNvSpPr/>
          <p:nvPr/>
        </p:nvSpPr>
        <p:spPr>
          <a:xfrm>
            <a:off x="632520" y="159023"/>
            <a:ext cx="45384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채용자명단제출서 제출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, 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처리 절차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78526" y="100301"/>
            <a:ext cx="4235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2</a:t>
            </a:r>
            <a:endParaRPr lang="ko-KR" altLang="en-US" sz="32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010394" y="3273671"/>
            <a:ext cx="1365250" cy="252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>
            <a:lvl1pPr algn="l" eaLnBrk="0" hangingPunct="0">
              <a:defRPr kumimoji="1" sz="25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defRPr kumimoji="1" sz="25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defRPr kumimoji="1" sz="25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defRPr kumimoji="1" sz="25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defRPr kumimoji="1" sz="25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defRPr/>
            </a:pPr>
            <a:r>
              <a:rPr lang="ko-KR" altLang="en-US" sz="1000" b="1" dirty="0">
                <a:solidFill>
                  <a:srgbClr val="0070C0"/>
                </a:solidFill>
                <a:latin typeface="+mj-lt"/>
                <a:ea typeface="맑은 고딕" pitchFamily="50" charset="-127"/>
              </a:rPr>
              <a:t>제출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6010394" y="3983416"/>
            <a:ext cx="1365250" cy="252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ko-KR" altLang="en-US" sz="1000" b="1" dirty="0">
                <a:solidFill>
                  <a:srgbClr val="0070C0"/>
                </a:solidFill>
                <a:latin typeface="+mj-lt"/>
              </a:rPr>
              <a:t>제출취소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4167133" y="5284376"/>
            <a:ext cx="1365250" cy="252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ko-KR" altLang="en-US" sz="1000" b="1" dirty="0">
                <a:solidFill>
                  <a:srgbClr val="0070C0"/>
                </a:solidFill>
                <a:latin typeface="+mj-lt"/>
              </a:rPr>
              <a:t>보완요청</a:t>
            </a:r>
          </a:p>
        </p:txBody>
      </p:sp>
      <p:sp>
        <p:nvSpPr>
          <p:cNvPr id="25" name="직사각형 24"/>
          <p:cNvSpPr/>
          <p:nvPr/>
        </p:nvSpPr>
        <p:spPr>
          <a:xfrm>
            <a:off x="7652058" y="2563926"/>
            <a:ext cx="1365250" cy="252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ko-KR" altLang="en-US" sz="1000" dirty="0">
                <a:solidFill>
                  <a:schemeClr val="tx1"/>
                </a:solidFill>
                <a:latin typeface="+mj-lt"/>
              </a:rPr>
              <a:t>채용자 명단 작성</a:t>
            </a:r>
          </a:p>
        </p:txBody>
      </p:sp>
      <p:sp>
        <p:nvSpPr>
          <p:cNvPr id="27" name="다이아몬드 26"/>
          <p:cNvSpPr/>
          <p:nvPr/>
        </p:nvSpPr>
        <p:spPr>
          <a:xfrm>
            <a:off x="3196123" y="3157960"/>
            <a:ext cx="1968500" cy="506413"/>
          </a:xfrm>
          <a:prstGeom prst="diamond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dirty="0">
                <a:solidFill>
                  <a:schemeClr val="tx1"/>
                </a:solidFill>
                <a:latin typeface="+mj-lt"/>
              </a:rPr>
              <a:t>적격여부 </a:t>
            </a:r>
            <a:endParaRPr lang="en-US" altLang="ko-KR" sz="1000" dirty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r>
              <a:rPr lang="ko-KR" altLang="en-US" sz="1000" dirty="0">
                <a:solidFill>
                  <a:schemeClr val="tx1"/>
                </a:solidFill>
                <a:latin typeface="+mj-lt"/>
              </a:rPr>
              <a:t>검토</a:t>
            </a:r>
          </a:p>
        </p:txBody>
      </p: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B161083E-0189-49E6-BB91-65B608FBF586}"/>
              </a:ext>
            </a:extLst>
          </p:cNvPr>
          <p:cNvCxnSpPr>
            <a:cxnSpLocks/>
            <a:endCxn id="21" idx="0"/>
          </p:cNvCxnSpPr>
          <p:nvPr/>
        </p:nvCxnSpPr>
        <p:spPr>
          <a:xfrm>
            <a:off x="4849758" y="3543525"/>
            <a:ext cx="0" cy="1740851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4FFD63BE-EF8B-4B05-B0B1-C2D94E7A48E5}"/>
              </a:ext>
            </a:extLst>
          </p:cNvPr>
          <p:cNvSpPr/>
          <p:nvPr/>
        </p:nvSpPr>
        <p:spPr>
          <a:xfrm>
            <a:off x="2560334" y="5282745"/>
            <a:ext cx="1365250" cy="252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solidFill>
                  <a:srgbClr val="FF0000"/>
                </a:solidFill>
                <a:latin typeface="+mj-lt"/>
              </a:rPr>
              <a:t>반려</a:t>
            </a:r>
          </a:p>
        </p:txBody>
      </p: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5A6BECD5-8A9C-43B1-AB47-6647409BC90B}"/>
              </a:ext>
            </a:extLst>
          </p:cNvPr>
          <p:cNvGrpSpPr/>
          <p:nvPr/>
        </p:nvGrpSpPr>
        <p:grpSpPr>
          <a:xfrm>
            <a:off x="1751350" y="5254894"/>
            <a:ext cx="308113" cy="308113"/>
            <a:chOff x="11395867" y="1730200"/>
            <a:chExt cx="308113" cy="308113"/>
          </a:xfrm>
        </p:grpSpPr>
        <p:sp>
          <p:nvSpPr>
            <p:cNvPr id="41" name="타원 40">
              <a:extLst>
                <a:ext uri="{FF2B5EF4-FFF2-40B4-BE49-F238E27FC236}">
                  <a16:creationId xmlns:a16="http://schemas.microsoft.com/office/drawing/2014/main" id="{51D5F0E5-2985-405F-8118-95B828DCC643}"/>
                </a:ext>
              </a:extLst>
            </p:cNvPr>
            <p:cNvSpPr/>
            <p:nvPr/>
          </p:nvSpPr>
          <p:spPr>
            <a:xfrm>
              <a:off x="11395867" y="1730200"/>
              <a:ext cx="308113" cy="30811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42" name="직선 연결선 41">
              <a:extLst>
                <a:ext uri="{FF2B5EF4-FFF2-40B4-BE49-F238E27FC236}">
                  <a16:creationId xmlns:a16="http://schemas.microsoft.com/office/drawing/2014/main" id="{B2DD54F0-365E-4A59-BD6E-1BDC9DB6D79E}"/>
                </a:ext>
              </a:extLst>
            </p:cNvPr>
            <p:cNvCxnSpPr>
              <a:stCxn id="41" idx="1"/>
              <a:endCxn id="41" idx="5"/>
            </p:cNvCxnSpPr>
            <p:nvPr/>
          </p:nvCxnSpPr>
          <p:spPr>
            <a:xfrm>
              <a:off x="11440989" y="1775322"/>
              <a:ext cx="217869" cy="217869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직선 연결선 42">
              <a:extLst>
                <a:ext uri="{FF2B5EF4-FFF2-40B4-BE49-F238E27FC236}">
                  <a16:creationId xmlns:a16="http://schemas.microsoft.com/office/drawing/2014/main" id="{2EFC7B82-DA87-4E9C-B2E8-8761EAA74CCB}"/>
                </a:ext>
              </a:extLst>
            </p:cNvPr>
            <p:cNvCxnSpPr>
              <a:stCxn id="41" idx="3"/>
              <a:endCxn id="41" idx="7"/>
            </p:cNvCxnSpPr>
            <p:nvPr/>
          </p:nvCxnSpPr>
          <p:spPr>
            <a:xfrm flipV="1">
              <a:off x="11440989" y="1775322"/>
              <a:ext cx="217869" cy="217869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연결선: 꺾임 77">
            <a:extLst>
              <a:ext uri="{FF2B5EF4-FFF2-40B4-BE49-F238E27FC236}">
                <a16:creationId xmlns:a16="http://schemas.microsoft.com/office/drawing/2014/main" id="{6E7C6147-0D5B-440D-929D-567D951D653F}"/>
              </a:ext>
            </a:extLst>
          </p:cNvPr>
          <p:cNvCxnSpPr>
            <a:stCxn id="25" idx="1"/>
            <a:endCxn id="15" idx="0"/>
          </p:cNvCxnSpPr>
          <p:nvPr/>
        </p:nvCxnSpPr>
        <p:spPr>
          <a:xfrm rot="10800000" flipV="1">
            <a:off x="6693020" y="2690133"/>
            <a:ext cx="959039" cy="583538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직선 화살표 연결선 79">
            <a:extLst>
              <a:ext uri="{FF2B5EF4-FFF2-40B4-BE49-F238E27FC236}">
                <a16:creationId xmlns:a16="http://schemas.microsoft.com/office/drawing/2014/main" id="{4E8B8D9D-AC8C-4245-94B5-BB72BB9FEE12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6693019" y="3526084"/>
            <a:ext cx="0" cy="427037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연결선: 꺾임 83">
            <a:extLst>
              <a:ext uri="{FF2B5EF4-FFF2-40B4-BE49-F238E27FC236}">
                <a16:creationId xmlns:a16="http://schemas.microsoft.com/office/drawing/2014/main" id="{90379208-D235-42DA-A7A6-535A86B353FF}"/>
              </a:ext>
            </a:extLst>
          </p:cNvPr>
          <p:cNvCxnSpPr>
            <a:cxnSpLocks/>
          </p:cNvCxnSpPr>
          <p:nvPr/>
        </p:nvCxnSpPr>
        <p:spPr>
          <a:xfrm flipV="1">
            <a:off x="7378907" y="2826658"/>
            <a:ext cx="994174" cy="1308495"/>
          </a:xfrm>
          <a:prstGeom prst="bentConnector2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직선 화살표 연결선 94">
            <a:extLst>
              <a:ext uri="{FF2B5EF4-FFF2-40B4-BE49-F238E27FC236}">
                <a16:creationId xmlns:a16="http://schemas.microsoft.com/office/drawing/2014/main" id="{FB1C0BCE-81F4-49AE-9F2F-BB048AA05726}"/>
              </a:ext>
            </a:extLst>
          </p:cNvPr>
          <p:cNvCxnSpPr>
            <a:cxnSpLocks/>
          </p:cNvCxnSpPr>
          <p:nvPr/>
        </p:nvCxnSpPr>
        <p:spPr>
          <a:xfrm flipH="1">
            <a:off x="2301674" y="3419861"/>
            <a:ext cx="900768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7" name="직사각형 96">
            <a:extLst>
              <a:ext uri="{FF2B5EF4-FFF2-40B4-BE49-F238E27FC236}">
                <a16:creationId xmlns:a16="http://schemas.microsoft.com/office/drawing/2014/main" id="{57FEE5FB-DE91-4609-BED7-946DCE0A07D0}"/>
              </a:ext>
            </a:extLst>
          </p:cNvPr>
          <p:cNvSpPr/>
          <p:nvPr/>
        </p:nvSpPr>
        <p:spPr>
          <a:xfrm>
            <a:off x="933724" y="3278205"/>
            <a:ext cx="1365250" cy="252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ko-KR" altLang="en-US" sz="1000" b="1" dirty="0">
                <a:solidFill>
                  <a:srgbClr val="0070C0"/>
                </a:solidFill>
                <a:latin typeface="+mj-lt"/>
              </a:rPr>
              <a:t>명단 확정</a:t>
            </a:r>
          </a:p>
        </p:txBody>
      </p:sp>
      <p:cxnSp>
        <p:nvCxnSpPr>
          <p:cNvPr id="101" name="직선 화살표 연결선 100">
            <a:extLst>
              <a:ext uri="{FF2B5EF4-FFF2-40B4-BE49-F238E27FC236}">
                <a16:creationId xmlns:a16="http://schemas.microsoft.com/office/drawing/2014/main" id="{B0608C66-9018-4308-B463-1DF4A157218D}"/>
              </a:ext>
            </a:extLst>
          </p:cNvPr>
          <p:cNvCxnSpPr>
            <a:cxnSpLocks/>
          </p:cNvCxnSpPr>
          <p:nvPr/>
        </p:nvCxnSpPr>
        <p:spPr>
          <a:xfrm>
            <a:off x="3656856" y="3543525"/>
            <a:ext cx="0" cy="1739220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직선 화살표 연결선 103">
            <a:extLst>
              <a:ext uri="{FF2B5EF4-FFF2-40B4-BE49-F238E27FC236}">
                <a16:creationId xmlns:a16="http://schemas.microsoft.com/office/drawing/2014/main" id="{8D9292ED-6061-455E-B288-C790B82B80AB}"/>
              </a:ext>
            </a:extLst>
          </p:cNvPr>
          <p:cNvCxnSpPr>
            <a:cxnSpLocks/>
            <a:stCxn id="38" idx="1"/>
            <a:endCxn id="41" idx="6"/>
          </p:cNvCxnSpPr>
          <p:nvPr/>
        </p:nvCxnSpPr>
        <p:spPr>
          <a:xfrm flipH="1" flipV="1">
            <a:off x="2059463" y="5408951"/>
            <a:ext cx="500871" cy="1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연결선: 꺾임 113">
            <a:extLst>
              <a:ext uri="{FF2B5EF4-FFF2-40B4-BE49-F238E27FC236}">
                <a16:creationId xmlns:a16="http://schemas.microsoft.com/office/drawing/2014/main" id="{79FBBD01-2A0E-4753-BE77-D37BF1E6E543}"/>
              </a:ext>
            </a:extLst>
          </p:cNvPr>
          <p:cNvCxnSpPr>
            <a:cxnSpLocks/>
            <a:stCxn id="21" idx="3"/>
          </p:cNvCxnSpPr>
          <p:nvPr/>
        </p:nvCxnSpPr>
        <p:spPr>
          <a:xfrm flipV="1">
            <a:off x="5532383" y="2826658"/>
            <a:ext cx="3288612" cy="2583925"/>
          </a:xfrm>
          <a:prstGeom prst="bentConnector3">
            <a:avLst>
              <a:gd name="adj1" fmla="val 100102"/>
            </a:avLst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직사각형 119">
            <a:extLst>
              <a:ext uri="{FF2B5EF4-FFF2-40B4-BE49-F238E27FC236}">
                <a16:creationId xmlns:a16="http://schemas.microsoft.com/office/drawing/2014/main" id="{A1827535-CF9C-43F1-845A-1596E7ADB44D}"/>
              </a:ext>
            </a:extLst>
          </p:cNvPr>
          <p:cNvSpPr/>
          <p:nvPr/>
        </p:nvSpPr>
        <p:spPr>
          <a:xfrm>
            <a:off x="5745088" y="1191096"/>
            <a:ext cx="3716288" cy="3571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b="1" dirty="0">
                <a:solidFill>
                  <a:schemeClr val="tx1"/>
                </a:solidFill>
                <a:latin typeface="한컴 고딕" pitchFamily="2" charset="-127"/>
                <a:ea typeface="한컴 고딕" pitchFamily="2" charset="-127"/>
              </a:rPr>
              <a:t>기업</a:t>
            </a:r>
          </a:p>
        </p:txBody>
      </p:sp>
      <p:sp>
        <p:nvSpPr>
          <p:cNvPr id="121" name="직사각형 120">
            <a:extLst>
              <a:ext uri="{FF2B5EF4-FFF2-40B4-BE49-F238E27FC236}">
                <a16:creationId xmlns:a16="http://schemas.microsoft.com/office/drawing/2014/main" id="{C458E314-6555-4CCA-B70E-3224777C3069}"/>
              </a:ext>
            </a:extLst>
          </p:cNvPr>
          <p:cNvSpPr/>
          <p:nvPr/>
        </p:nvSpPr>
        <p:spPr>
          <a:xfrm>
            <a:off x="272478" y="1191096"/>
            <a:ext cx="5385172" cy="3571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b="1" dirty="0">
                <a:solidFill>
                  <a:schemeClr val="tx1"/>
                </a:solidFill>
                <a:latin typeface="한컴 고딕" pitchFamily="2" charset="-127"/>
                <a:ea typeface="한컴 고딕" pitchFamily="2" charset="-127"/>
              </a:rPr>
              <a:t>운영기관</a:t>
            </a:r>
          </a:p>
        </p:txBody>
      </p:sp>
      <p:sp>
        <p:nvSpPr>
          <p:cNvPr id="122" name="직사각형 121">
            <a:extLst>
              <a:ext uri="{FF2B5EF4-FFF2-40B4-BE49-F238E27FC236}">
                <a16:creationId xmlns:a16="http://schemas.microsoft.com/office/drawing/2014/main" id="{38220B5A-1AC9-408A-A5A3-E4F6A37F4898}"/>
              </a:ext>
            </a:extLst>
          </p:cNvPr>
          <p:cNvSpPr/>
          <p:nvPr/>
        </p:nvSpPr>
        <p:spPr>
          <a:xfrm>
            <a:off x="272480" y="763614"/>
            <a:ext cx="5385169" cy="3571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b="1" dirty="0">
                <a:solidFill>
                  <a:schemeClr val="tx1"/>
                </a:solidFill>
                <a:latin typeface="한컴 고딕" pitchFamily="2" charset="-127"/>
                <a:ea typeface="한컴 고딕" pitchFamily="2" charset="-127"/>
              </a:rPr>
              <a:t>고용</a:t>
            </a:r>
            <a:r>
              <a:rPr lang="en-US" altLang="ko-KR" b="1" dirty="0">
                <a:solidFill>
                  <a:schemeClr val="tx1"/>
                </a:solidFill>
                <a:latin typeface="한컴 고딕" pitchFamily="2" charset="-127"/>
                <a:ea typeface="한컴 고딕" pitchFamily="2" charset="-127"/>
              </a:rPr>
              <a:t>24 </a:t>
            </a:r>
            <a:r>
              <a:rPr lang="ko-KR" altLang="en-US" b="1" dirty="0" err="1">
                <a:solidFill>
                  <a:schemeClr val="tx1"/>
                </a:solidFill>
                <a:latin typeface="한컴 고딕" pitchFamily="2" charset="-127"/>
                <a:ea typeface="한컴 고딕" pitchFamily="2" charset="-127"/>
              </a:rPr>
              <a:t>행정포털</a:t>
            </a:r>
            <a:endParaRPr lang="en-US" altLang="ko-KR" b="1" dirty="0">
              <a:solidFill>
                <a:schemeClr val="tx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23" name="직사각형 122">
            <a:extLst>
              <a:ext uri="{FF2B5EF4-FFF2-40B4-BE49-F238E27FC236}">
                <a16:creationId xmlns:a16="http://schemas.microsoft.com/office/drawing/2014/main" id="{8E7E3423-3ED0-4856-9238-F6C5375AFE1B}"/>
              </a:ext>
            </a:extLst>
          </p:cNvPr>
          <p:cNvSpPr/>
          <p:nvPr/>
        </p:nvSpPr>
        <p:spPr>
          <a:xfrm>
            <a:off x="5745088" y="764807"/>
            <a:ext cx="3716288" cy="3571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b="1" dirty="0">
                <a:solidFill>
                  <a:schemeClr val="tx1"/>
                </a:solidFill>
                <a:latin typeface="한컴 고딕" pitchFamily="2" charset="-127"/>
                <a:ea typeface="한컴 고딕" pitchFamily="2" charset="-127"/>
              </a:rPr>
              <a:t>고용</a:t>
            </a:r>
            <a:r>
              <a:rPr lang="en-US" altLang="ko-KR" b="1" dirty="0">
                <a:solidFill>
                  <a:schemeClr val="tx1"/>
                </a:solidFill>
                <a:latin typeface="한컴 고딕" pitchFamily="2" charset="-127"/>
                <a:ea typeface="한컴 고딕" pitchFamily="2" charset="-127"/>
              </a:rPr>
              <a:t>24 </a:t>
            </a:r>
            <a:r>
              <a:rPr lang="ko-KR" altLang="en-US" b="1" dirty="0" err="1">
                <a:solidFill>
                  <a:schemeClr val="tx1"/>
                </a:solidFill>
                <a:latin typeface="한컴 고딕" pitchFamily="2" charset="-127"/>
                <a:ea typeface="한컴 고딕" pitchFamily="2" charset="-127"/>
              </a:rPr>
              <a:t>대민포털</a:t>
            </a:r>
            <a:endParaRPr lang="en-US" altLang="ko-KR" b="1" dirty="0">
              <a:solidFill>
                <a:schemeClr val="tx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cxnSp>
        <p:nvCxnSpPr>
          <p:cNvPr id="127" name="직선 화살표 연결선 126">
            <a:extLst>
              <a:ext uri="{FF2B5EF4-FFF2-40B4-BE49-F238E27FC236}">
                <a16:creationId xmlns:a16="http://schemas.microsoft.com/office/drawing/2014/main" id="{48B2E69F-8A68-4874-BC50-4D85056FF569}"/>
              </a:ext>
            </a:extLst>
          </p:cNvPr>
          <p:cNvCxnSpPr>
            <a:cxnSpLocks/>
            <a:stCxn id="21" idx="1"/>
            <a:endCxn id="38" idx="3"/>
          </p:cNvCxnSpPr>
          <p:nvPr/>
        </p:nvCxnSpPr>
        <p:spPr>
          <a:xfrm flipH="1" flipV="1">
            <a:off x="3925584" y="5408952"/>
            <a:ext cx="241549" cy="1631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직사각형 147">
            <a:extLst>
              <a:ext uri="{FF2B5EF4-FFF2-40B4-BE49-F238E27FC236}">
                <a16:creationId xmlns:a16="http://schemas.microsoft.com/office/drawing/2014/main" id="{A15B6375-FF5D-47DD-AB02-5F75480780CF}"/>
              </a:ext>
            </a:extLst>
          </p:cNvPr>
          <p:cNvSpPr/>
          <p:nvPr/>
        </p:nvSpPr>
        <p:spPr>
          <a:xfrm>
            <a:off x="5984613" y="2060848"/>
            <a:ext cx="1365250" cy="252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>
            <a:lvl1pPr algn="l" eaLnBrk="0" hangingPunct="0">
              <a:defRPr kumimoji="1" sz="25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defRPr kumimoji="1" sz="25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defRPr kumimoji="1" sz="25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defRPr kumimoji="1" sz="25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defRPr kumimoji="1" sz="25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defRPr/>
            </a:pPr>
            <a:r>
              <a:rPr lang="ko-KR" altLang="en-US" sz="1000" b="1" dirty="0">
                <a:solidFill>
                  <a:srgbClr val="0070C0"/>
                </a:solidFill>
                <a:latin typeface="+mj-lt"/>
                <a:ea typeface="맑은 고딕" pitchFamily="50" charset="-127"/>
              </a:rPr>
              <a:t>보완제출</a:t>
            </a:r>
          </a:p>
        </p:txBody>
      </p:sp>
      <p:cxnSp>
        <p:nvCxnSpPr>
          <p:cNvPr id="152" name="연결선: 꺾임 151">
            <a:extLst>
              <a:ext uri="{FF2B5EF4-FFF2-40B4-BE49-F238E27FC236}">
                <a16:creationId xmlns:a16="http://schemas.microsoft.com/office/drawing/2014/main" id="{66B32B06-F375-485B-85E9-678E7D77B61F}"/>
              </a:ext>
            </a:extLst>
          </p:cNvPr>
          <p:cNvCxnSpPr>
            <a:cxnSpLocks/>
            <a:stCxn id="148" idx="1"/>
          </p:cNvCxnSpPr>
          <p:nvPr/>
        </p:nvCxnSpPr>
        <p:spPr>
          <a:xfrm rot="10800000" flipV="1">
            <a:off x="4186693" y="2187054"/>
            <a:ext cx="1797921" cy="979599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9" name="연결선: 꺾임 158">
            <a:extLst>
              <a:ext uri="{FF2B5EF4-FFF2-40B4-BE49-F238E27FC236}">
                <a16:creationId xmlns:a16="http://schemas.microsoft.com/office/drawing/2014/main" id="{5657ED88-A24C-46D7-82FE-11C83E443D60}"/>
              </a:ext>
            </a:extLst>
          </p:cNvPr>
          <p:cNvCxnSpPr>
            <a:endCxn id="148" idx="3"/>
          </p:cNvCxnSpPr>
          <p:nvPr/>
        </p:nvCxnSpPr>
        <p:spPr>
          <a:xfrm rot="10800000">
            <a:off x="7349864" y="2187055"/>
            <a:ext cx="1325837" cy="366552"/>
          </a:xfrm>
          <a:prstGeom prst="bentConnector3">
            <a:avLst>
              <a:gd name="adj1" fmla="val -750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" name="직선 화살표 연결선 164">
            <a:extLst>
              <a:ext uri="{FF2B5EF4-FFF2-40B4-BE49-F238E27FC236}">
                <a16:creationId xmlns:a16="http://schemas.microsoft.com/office/drawing/2014/main" id="{566E8446-F0D5-42A3-9E0E-5E3B11BDDE55}"/>
              </a:ext>
            </a:extLst>
          </p:cNvPr>
          <p:cNvCxnSpPr>
            <a:cxnSpLocks/>
          </p:cNvCxnSpPr>
          <p:nvPr/>
        </p:nvCxnSpPr>
        <p:spPr>
          <a:xfrm flipH="1">
            <a:off x="5109626" y="3419861"/>
            <a:ext cx="900768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14431014-27CF-4820-8C4A-EE3E628FE92E}"/>
              </a:ext>
            </a:extLst>
          </p:cNvPr>
          <p:cNvSpPr/>
          <p:nvPr/>
        </p:nvSpPr>
        <p:spPr>
          <a:xfrm>
            <a:off x="3450122" y="2481110"/>
            <a:ext cx="1468426" cy="252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>
            <a:lvl1pPr algn="l" eaLnBrk="0" hangingPunct="0">
              <a:defRPr kumimoji="1" sz="25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defRPr kumimoji="1" sz="25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defRPr kumimoji="1" sz="25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defRPr kumimoji="1" sz="25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defRPr kumimoji="1" sz="25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defRPr/>
            </a:pPr>
            <a:r>
              <a:rPr lang="ko-KR" altLang="en-US" sz="1000" b="1" dirty="0">
                <a:solidFill>
                  <a:srgbClr val="0070C0"/>
                </a:solidFill>
                <a:latin typeface="+mj-lt"/>
                <a:ea typeface="맑은 고딕" pitchFamily="50" charset="-127"/>
              </a:rPr>
              <a:t>제출</a:t>
            </a:r>
            <a:r>
              <a:rPr lang="en-US" altLang="ko-KR" sz="1000" b="1" dirty="0">
                <a:solidFill>
                  <a:srgbClr val="0070C0"/>
                </a:solidFill>
                <a:latin typeface="+mj-lt"/>
                <a:ea typeface="맑은 고딕" pitchFamily="50" charset="-127"/>
              </a:rPr>
              <a:t>(</a:t>
            </a:r>
            <a:r>
              <a:rPr lang="ko-KR" altLang="en-US" sz="1000" b="1" dirty="0">
                <a:solidFill>
                  <a:srgbClr val="0070C0"/>
                </a:solidFill>
                <a:latin typeface="+mj-lt"/>
                <a:ea typeface="맑은 고딕" pitchFamily="50" charset="-127"/>
              </a:rPr>
              <a:t>보완</a:t>
            </a:r>
            <a:r>
              <a:rPr lang="en-US" altLang="ko-KR" sz="1000" b="1" dirty="0">
                <a:solidFill>
                  <a:srgbClr val="0070C0"/>
                </a:solidFill>
                <a:latin typeface="+mj-lt"/>
                <a:ea typeface="맑은 고딕" pitchFamily="50" charset="-127"/>
              </a:rPr>
              <a:t>)</a:t>
            </a:r>
            <a:endParaRPr lang="ko-KR" altLang="en-US" sz="1000" b="1" dirty="0">
              <a:solidFill>
                <a:srgbClr val="0070C0"/>
              </a:solidFill>
              <a:latin typeface="+mj-lt"/>
              <a:ea typeface="맑은 고딕" pitchFamily="50" charset="-127"/>
            </a:endParaRP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8545329C-0276-43E6-8AB4-C8B399506CA9}"/>
              </a:ext>
            </a:extLst>
          </p:cNvPr>
          <p:cNvCxnSpPr/>
          <p:nvPr/>
        </p:nvCxnSpPr>
        <p:spPr>
          <a:xfrm>
            <a:off x="3656856" y="2733523"/>
            <a:ext cx="0" cy="540148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1056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96339" y="890075"/>
            <a:ext cx="6534662" cy="5328592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6894488" y="890358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786008"/>
              </p:ext>
            </p:extLst>
          </p:nvPr>
        </p:nvGraphicFramePr>
        <p:xfrm>
          <a:off x="6912000" y="892084"/>
          <a:ext cx="2721520" cy="181791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92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76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 채용자명단제출서 작성 화면</a:t>
                      </a:r>
                    </a:p>
                    <a:p>
                      <a:pPr algn="l" latinLnBrk="1"/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대표 사업장 현황</a:t>
                      </a:r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담당자 정보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baseline="0" dirty="0" err="1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채용자명단제출</a:t>
                      </a: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신청서 작성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신규 채용자 등록 화면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2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사업연도 표기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사업연도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(2024, 2025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등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표기 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667709"/>
                  </a:ext>
                </a:extLst>
              </a:tr>
            </a:tbl>
          </a:graphicData>
        </a:graphic>
      </p:graphicFrame>
      <p:cxnSp>
        <p:nvCxnSpPr>
          <p:cNvPr id="222" name="직선 연결선 221"/>
          <p:cNvCxnSpPr/>
          <p:nvPr/>
        </p:nvCxnSpPr>
        <p:spPr>
          <a:xfrm>
            <a:off x="105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1329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2554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3778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>
            <a:off x="5002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6226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7450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8674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632520" y="159023"/>
            <a:ext cx="47516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고용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24 </a:t>
            </a:r>
            <a:r>
              <a:rPr lang="ko-KR" altLang="en-US" sz="2400" b="1" dirty="0" err="1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대민포털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 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– 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채용자명단 목록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8781" y="159023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 2</a:t>
            </a:r>
            <a:endParaRPr lang="ko-KR" altLang="en-US" sz="24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BEB7D93-0E9F-4F70-BE9F-04BC3C99B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916" y="1372043"/>
            <a:ext cx="5863508" cy="4113913"/>
          </a:xfrm>
          <a:prstGeom prst="rect">
            <a:avLst/>
          </a:prstGeom>
        </p:spPr>
      </p:pic>
      <p:sp>
        <p:nvSpPr>
          <p:cNvPr id="17" name="타원 16">
            <a:extLst>
              <a:ext uri="{FF2B5EF4-FFF2-40B4-BE49-F238E27FC236}">
                <a16:creationId xmlns:a16="http://schemas.microsoft.com/office/drawing/2014/main" id="{8292DC33-154B-4B9F-A4E0-2FAC8A7029B6}"/>
              </a:ext>
            </a:extLst>
          </p:cNvPr>
          <p:cNvSpPr/>
          <p:nvPr/>
        </p:nvSpPr>
        <p:spPr>
          <a:xfrm>
            <a:off x="5306631" y="3829901"/>
            <a:ext cx="225005" cy="2123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1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8" name="TextBox 24">
            <a:extLst>
              <a:ext uri="{FF2B5EF4-FFF2-40B4-BE49-F238E27FC236}">
                <a16:creationId xmlns:a16="http://schemas.microsoft.com/office/drawing/2014/main" id="{C50A8C7A-E764-41AC-B0EC-8DE122374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7216" y="3808090"/>
            <a:ext cx="643998" cy="255991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9" name="TextBox 24">
            <a:extLst>
              <a:ext uri="{FF2B5EF4-FFF2-40B4-BE49-F238E27FC236}">
                <a16:creationId xmlns:a16="http://schemas.microsoft.com/office/drawing/2014/main" id="{C2AD773E-04F6-4A9B-8E06-9CC17E348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637" y="4325723"/>
            <a:ext cx="644971" cy="255991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43FAF517-F457-4A4D-8C61-2D2FAE004B8A}"/>
              </a:ext>
            </a:extLst>
          </p:cNvPr>
          <p:cNvSpPr/>
          <p:nvPr/>
        </p:nvSpPr>
        <p:spPr>
          <a:xfrm>
            <a:off x="526876" y="4347534"/>
            <a:ext cx="225005" cy="2123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2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436188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96339" y="890075"/>
            <a:ext cx="6534662" cy="5328592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6894488" y="890358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/>
        </p:nvGraphicFramePr>
        <p:xfrm>
          <a:off x="6912000" y="892084"/>
          <a:ext cx="2721520" cy="188517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92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76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 채용자명단제출서 작성 화면</a:t>
                      </a:r>
                    </a:p>
                    <a:p>
                      <a:pPr algn="l" latinLnBrk="1"/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대표 사업장 현황</a:t>
                      </a:r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담당자 정보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대표 사업장 현황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참여신청서 대표 사업장 현황 정보 제공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i="0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담당자 정보</a:t>
                      </a:r>
                      <a:endParaRPr lang="en-US" altLang="ko-KR" sz="1050" b="1" i="0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i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참여신청서 담당자 정보 제공</a:t>
                      </a:r>
                      <a:endParaRPr lang="en-US" altLang="ko-KR" sz="950" b="1" i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22" name="직선 연결선 221"/>
          <p:cNvCxnSpPr/>
          <p:nvPr/>
        </p:nvCxnSpPr>
        <p:spPr>
          <a:xfrm>
            <a:off x="105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1329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2554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3778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>
            <a:off x="5002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6226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7450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8674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632520" y="159023"/>
            <a:ext cx="60676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고용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24 </a:t>
            </a:r>
            <a:r>
              <a:rPr lang="ko-KR" altLang="en-US" sz="2400" b="1" dirty="0" err="1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대민포털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 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– 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채용자명단제출서 작성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(1)</a:t>
            </a:r>
            <a:endParaRPr lang="ko-KR" altLang="en-US" sz="2400" b="1" dirty="0">
              <a:solidFill>
                <a:schemeClr val="accent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781" y="159023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 2</a:t>
            </a:r>
            <a:endParaRPr lang="ko-KR" altLang="en-US" sz="24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F841B57-28B8-4782-B44D-69764F912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829" y="1692412"/>
            <a:ext cx="5877682" cy="347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156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직선 연결선 53">
            <a:extLst>
              <a:ext uri="{FF2B5EF4-FFF2-40B4-BE49-F238E27FC236}">
                <a16:creationId xmlns:a16="http://schemas.microsoft.com/office/drawing/2014/main" id="{C2A61400-32F5-4465-B574-8461744F1D63}"/>
              </a:ext>
            </a:extLst>
          </p:cNvPr>
          <p:cNvCxnSpPr/>
          <p:nvPr/>
        </p:nvCxnSpPr>
        <p:spPr>
          <a:xfrm>
            <a:off x="6681191" y="1625948"/>
            <a:ext cx="0" cy="4467348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/>
          <p:cNvSpPr/>
          <p:nvPr/>
        </p:nvSpPr>
        <p:spPr>
          <a:xfrm>
            <a:off x="6681192" y="1191096"/>
            <a:ext cx="2952328" cy="3571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b="1" dirty="0">
                <a:solidFill>
                  <a:schemeClr val="tx1"/>
                </a:solidFill>
                <a:latin typeface="한컴 고딕" pitchFamily="2" charset="-127"/>
                <a:ea typeface="한컴 고딕" pitchFamily="2" charset="-127"/>
              </a:rPr>
              <a:t>기업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272480" y="1628800"/>
            <a:ext cx="9361040" cy="4608512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632520" y="159023"/>
            <a:ext cx="2930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참여신청서 처리 절차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78526" y="100301"/>
            <a:ext cx="4235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1</a:t>
            </a:r>
            <a:endParaRPr lang="ko-KR" altLang="en-US" sz="32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5" name="직사각형 14"/>
          <p:cNvSpPr>
            <a:spLocks/>
          </p:cNvSpPr>
          <p:nvPr/>
        </p:nvSpPr>
        <p:spPr>
          <a:xfrm>
            <a:off x="8337381" y="1844824"/>
            <a:ext cx="1139127" cy="25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dirty="0">
                <a:solidFill>
                  <a:schemeClr val="tx1"/>
                </a:solidFill>
              </a:rPr>
              <a:t>참여신청서 작성</a:t>
            </a:r>
          </a:p>
        </p:txBody>
      </p:sp>
      <p:sp>
        <p:nvSpPr>
          <p:cNvPr id="17" name="직사각형 16"/>
          <p:cNvSpPr>
            <a:spLocks/>
          </p:cNvSpPr>
          <p:nvPr/>
        </p:nvSpPr>
        <p:spPr>
          <a:xfrm>
            <a:off x="6904483" y="2452044"/>
            <a:ext cx="1137600" cy="25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solidFill>
                  <a:srgbClr val="0070C0"/>
                </a:solidFill>
              </a:rPr>
              <a:t>신청</a:t>
            </a:r>
          </a:p>
        </p:txBody>
      </p:sp>
      <p:sp>
        <p:nvSpPr>
          <p:cNvPr id="19" name="직사각형 18"/>
          <p:cNvSpPr>
            <a:spLocks/>
          </p:cNvSpPr>
          <p:nvPr/>
        </p:nvSpPr>
        <p:spPr>
          <a:xfrm>
            <a:off x="5214233" y="3348416"/>
            <a:ext cx="1137600" cy="25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solidFill>
                  <a:srgbClr val="0070C0"/>
                </a:solidFill>
              </a:rPr>
              <a:t>접수</a:t>
            </a:r>
          </a:p>
        </p:txBody>
      </p:sp>
      <p:sp>
        <p:nvSpPr>
          <p:cNvPr id="27" name="직사각형 26"/>
          <p:cNvSpPr>
            <a:spLocks/>
          </p:cNvSpPr>
          <p:nvPr/>
        </p:nvSpPr>
        <p:spPr>
          <a:xfrm>
            <a:off x="6904483" y="3348416"/>
            <a:ext cx="1137600" cy="25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solidFill>
                  <a:srgbClr val="0070C0"/>
                </a:solidFill>
              </a:rPr>
              <a:t>회수</a:t>
            </a:r>
            <a:r>
              <a:rPr lang="en-US" altLang="ko-KR" sz="1000" b="1" dirty="0">
                <a:solidFill>
                  <a:srgbClr val="0070C0"/>
                </a:solidFill>
              </a:rPr>
              <a:t>(</a:t>
            </a:r>
            <a:r>
              <a:rPr lang="ko-KR" altLang="en-US" sz="1000" b="1" dirty="0">
                <a:solidFill>
                  <a:srgbClr val="0070C0"/>
                </a:solidFill>
              </a:rPr>
              <a:t>신청</a:t>
            </a:r>
            <a:r>
              <a:rPr lang="en-US" altLang="ko-KR" sz="1000" b="1" dirty="0">
                <a:solidFill>
                  <a:srgbClr val="0070C0"/>
                </a:solidFill>
              </a:rPr>
              <a:t>)</a:t>
            </a:r>
            <a:endParaRPr lang="ko-KR" altLang="en-US" sz="1000" b="1" dirty="0">
              <a:solidFill>
                <a:srgbClr val="0070C0"/>
              </a:solidFill>
            </a:endParaRPr>
          </a:p>
        </p:txBody>
      </p:sp>
      <p:cxnSp>
        <p:nvCxnSpPr>
          <p:cNvPr id="28" name="꺾인 연결선 80"/>
          <p:cNvCxnSpPr>
            <a:cxnSpLocks/>
            <a:stCxn id="27" idx="3"/>
            <a:endCxn id="15" idx="2"/>
          </p:cNvCxnSpPr>
          <p:nvPr/>
        </p:nvCxnSpPr>
        <p:spPr>
          <a:xfrm flipV="1">
            <a:off x="8042083" y="2096824"/>
            <a:ext cx="864862" cy="1377592"/>
          </a:xfrm>
          <a:prstGeom prst="bentConnector2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화살표 연결선 34"/>
          <p:cNvCxnSpPr>
            <a:cxnSpLocks/>
            <a:stCxn id="17" idx="1"/>
            <a:endCxn id="18" idx="3"/>
          </p:cNvCxnSpPr>
          <p:nvPr/>
        </p:nvCxnSpPr>
        <p:spPr>
          <a:xfrm flipH="1">
            <a:off x="6464724" y="2578044"/>
            <a:ext cx="439759" cy="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0F5CF159-E19A-473D-B286-A233E8702A23}"/>
              </a:ext>
            </a:extLst>
          </p:cNvPr>
          <p:cNvSpPr/>
          <p:nvPr/>
        </p:nvSpPr>
        <p:spPr>
          <a:xfrm>
            <a:off x="272477" y="1191096"/>
            <a:ext cx="6297897" cy="3571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b="1" dirty="0">
                <a:solidFill>
                  <a:schemeClr val="tx1"/>
                </a:solidFill>
                <a:latin typeface="한컴 고딕" pitchFamily="2" charset="-127"/>
                <a:ea typeface="한컴 고딕" pitchFamily="2" charset="-127"/>
              </a:rPr>
              <a:t>운영기관</a:t>
            </a: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FEA5728B-528C-4DDD-BEBC-7368A73E8B33}"/>
              </a:ext>
            </a:extLst>
          </p:cNvPr>
          <p:cNvSpPr/>
          <p:nvPr/>
        </p:nvSpPr>
        <p:spPr>
          <a:xfrm>
            <a:off x="272480" y="763614"/>
            <a:ext cx="6297894" cy="3571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b="1" dirty="0">
                <a:solidFill>
                  <a:schemeClr val="tx1"/>
                </a:solidFill>
                <a:latin typeface="한컴 고딕" pitchFamily="2" charset="-127"/>
                <a:ea typeface="한컴 고딕" pitchFamily="2" charset="-127"/>
              </a:rPr>
              <a:t>고용</a:t>
            </a:r>
            <a:r>
              <a:rPr lang="en-US" altLang="ko-KR" b="1" dirty="0">
                <a:solidFill>
                  <a:schemeClr val="tx1"/>
                </a:solidFill>
                <a:latin typeface="한컴 고딕" pitchFamily="2" charset="-127"/>
                <a:ea typeface="한컴 고딕" pitchFamily="2" charset="-127"/>
              </a:rPr>
              <a:t>24</a:t>
            </a:r>
            <a:r>
              <a:rPr lang="ko-KR" altLang="en-US" b="1" dirty="0" err="1">
                <a:solidFill>
                  <a:schemeClr val="tx1"/>
                </a:solidFill>
                <a:latin typeface="한컴 고딕" pitchFamily="2" charset="-127"/>
                <a:ea typeface="한컴 고딕" pitchFamily="2" charset="-127"/>
              </a:rPr>
              <a:t>행정포털</a:t>
            </a:r>
            <a:endParaRPr lang="en-US" altLang="ko-KR" b="1" dirty="0">
              <a:solidFill>
                <a:schemeClr val="tx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69" name="직사각형 68">
            <a:extLst>
              <a:ext uri="{FF2B5EF4-FFF2-40B4-BE49-F238E27FC236}">
                <a16:creationId xmlns:a16="http://schemas.microsoft.com/office/drawing/2014/main" id="{010C4156-6D71-4705-A925-7F771BBB5D01}"/>
              </a:ext>
            </a:extLst>
          </p:cNvPr>
          <p:cNvSpPr>
            <a:spLocks/>
          </p:cNvSpPr>
          <p:nvPr/>
        </p:nvSpPr>
        <p:spPr>
          <a:xfrm>
            <a:off x="5432775" y="5757132"/>
            <a:ext cx="1137600" cy="25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solidFill>
                  <a:srgbClr val="0070C0"/>
                </a:solidFill>
              </a:rPr>
              <a:t>보완요청</a:t>
            </a:r>
          </a:p>
        </p:txBody>
      </p:sp>
      <p:cxnSp>
        <p:nvCxnSpPr>
          <p:cNvPr id="70" name="꺾인 연결선 25">
            <a:extLst>
              <a:ext uri="{FF2B5EF4-FFF2-40B4-BE49-F238E27FC236}">
                <a16:creationId xmlns:a16="http://schemas.microsoft.com/office/drawing/2014/main" id="{5F9474D2-CF2E-4012-98DC-453A50596791}"/>
              </a:ext>
            </a:extLst>
          </p:cNvPr>
          <p:cNvCxnSpPr>
            <a:cxnSpLocks/>
            <a:stCxn id="69" idx="3"/>
          </p:cNvCxnSpPr>
          <p:nvPr/>
        </p:nvCxnSpPr>
        <p:spPr>
          <a:xfrm flipV="1">
            <a:off x="6570375" y="2096824"/>
            <a:ext cx="2559089" cy="3786308"/>
          </a:xfrm>
          <a:prstGeom prst="bentConnector2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직사각형 119">
            <a:extLst>
              <a:ext uri="{FF2B5EF4-FFF2-40B4-BE49-F238E27FC236}">
                <a16:creationId xmlns:a16="http://schemas.microsoft.com/office/drawing/2014/main" id="{1383E084-CD40-4110-94A5-AB6FEFE42F5B}"/>
              </a:ext>
            </a:extLst>
          </p:cNvPr>
          <p:cNvSpPr>
            <a:spLocks/>
          </p:cNvSpPr>
          <p:nvPr/>
        </p:nvSpPr>
        <p:spPr>
          <a:xfrm>
            <a:off x="2377431" y="4089332"/>
            <a:ext cx="1137600" cy="25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sz="1000" b="1" dirty="0">
                <a:solidFill>
                  <a:srgbClr val="0070C0"/>
                </a:solidFill>
              </a:rPr>
              <a:t>승인</a:t>
            </a:r>
          </a:p>
        </p:txBody>
      </p:sp>
      <p:sp>
        <p:nvSpPr>
          <p:cNvPr id="128" name="직사각형 127">
            <a:extLst>
              <a:ext uri="{FF2B5EF4-FFF2-40B4-BE49-F238E27FC236}">
                <a16:creationId xmlns:a16="http://schemas.microsoft.com/office/drawing/2014/main" id="{502F4236-33B5-4F75-A95E-E43F79510716}"/>
              </a:ext>
            </a:extLst>
          </p:cNvPr>
          <p:cNvSpPr>
            <a:spLocks/>
          </p:cNvSpPr>
          <p:nvPr/>
        </p:nvSpPr>
        <p:spPr>
          <a:xfrm>
            <a:off x="568015" y="3681056"/>
            <a:ext cx="1141870" cy="25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solidFill>
                  <a:srgbClr val="0070C0"/>
                </a:solidFill>
              </a:rPr>
              <a:t>승인취소</a:t>
            </a:r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ED371882-0626-4E2C-95EA-A7A44F68DBEF}"/>
              </a:ext>
            </a:extLst>
          </p:cNvPr>
          <p:cNvSpPr>
            <a:spLocks/>
          </p:cNvSpPr>
          <p:nvPr/>
        </p:nvSpPr>
        <p:spPr>
          <a:xfrm>
            <a:off x="4095128" y="5757132"/>
            <a:ext cx="1125960" cy="255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solidFill>
                  <a:srgbClr val="FF0000"/>
                </a:solidFill>
              </a:rPr>
              <a:t>반려</a:t>
            </a:r>
          </a:p>
        </p:txBody>
      </p:sp>
      <p:cxnSp>
        <p:nvCxnSpPr>
          <p:cNvPr id="45" name="직선 화살표 연결선 44">
            <a:extLst>
              <a:ext uri="{FF2B5EF4-FFF2-40B4-BE49-F238E27FC236}">
                <a16:creationId xmlns:a16="http://schemas.microsoft.com/office/drawing/2014/main" id="{E383B64C-5C23-4EE6-B19F-FE7CE772CD6C}"/>
              </a:ext>
            </a:extLst>
          </p:cNvPr>
          <p:cNvCxnSpPr>
            <a:cxnSpLocks/>
          </p:cNvCxnSpPr>
          <p:nvPr/>
        </p:nvCxnSpPr>
        <p:spPr>
          <a:xfrm>
            <a:off x="5777148" y="2725209"/>
            <a:ext cx="5884" cy="62320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직선 화살표 연결선 86">
            <a:extLst>
              <a:ext uri="{FF2B5EF4-FFF2-40B4-BE49-F238E27FC236}">
                <a16:creationId xmlns:a16="http://schemas.microsoft.com/office/drawing/2014/main" id="{16D99A7F-5B92-4612-97D0-D4E96965C6B7}"/>
              </a:ext>
            </a:extLst>
          </p:cNvPr>
          <p:cNvCxnSpPr>
            <a:cxnSpLocks/>
          </p:cNvCxnSpPr>
          <p:nvPr/>
        </p:nvCxnSpPr>
        <p:spPr>
          <a:xfrm>
            <a:off x="6235511" y="3616897"/>
            <a:ext cx="13633" cy="2140884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연결선: 꺾임 82">
            <a:extLst>
              <a:ext uri="{FF2B5EF4-FFF2-40B4-BE49-F238E27FC236}">
                <a16:creationId xmlns:a16="http://schemas.microsoft.com/office/drawing/2014/main" id="{71CA1A38-3EA2-4318-9B30-393552917681}"/>
              </a:ext>
            </a:extLst>
          </p:cNvPr>
          <p:cNvCxnSpPr>
            <a:cxnSpLocks/>
            <a:stCxn id="19" idx="2"/>
            <a:endCxn id="96" idx="3"/>
          </p:cNvCxnSpPr>
          <p:nvPr/>
        </p:nvCxnSpPr>
        <p:spPr>
          <a:xfrm rot="5400000">
            <a:off x="5271803" y="3704834"/>
            <a:ext cx="615649" cy="406813"/>
          </a:xfrm>
          <a:prstGeom prst="bentConnector2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꺾인 연결선 25">
            <a:extLst>
              <a:ext uri="{FF2B5EF4-FFF2-40B4-BE49-F238E27FC236}">
                <a16:creationId xmlns:a16="http://schemas.microsoft.com/office/drawing/2014/main" id="{4EB0D8E9-6A12-4225-8C0C-AEFD88BE3DC7}"/>
              </a:ext>
            </a:extLst>
          </p:cNvPr>
          <p:cNvCxnSpPr>
            <a:cxnSpLocks/>
            <a:stCxn id="56" idx="1"/>
          </p:cNvCxnSpPr>
          <p:nvPr/>
        </p:nvCxnSpPr>
        <p:spPr>
          <a:xfrm rot="10800000" flipV="1">
            <a:off x="3636738" y="5884746"/>
            <a:ext cx="458390" cy="6446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그룹 108">
            <a:extLst>
              <a:ext uri="{FF2B5EF4-FFF2-40B4-BE49-F238E27FC236}">
                <a16:creationId xmlns:a16="http://schemas.microsoft.com/office/drawing/2014/main" id="{DA14FAC7-E2A5-42E4-8B53-D969614D0228}"/>
              </a:ext>
            </a:extLst>
          </p:cNvPr>
          <p:cNvGrpSpPr/>
          <p:nvPr/>
        </p:nvGrpSpPr>
        <p:grpSpPr>
          <a:xfrm>
            <a:off x="3276735" y="5733256"/>
            <a:ext cx="308113" cy="308113"/>
            <a:chOff x="11395867" y="1730200"/>
            <a:chExt cx="308113" cy="308113"/>
          </a:xfrm>
        </p:grpSpPr>
        <p:sp>
          <p:nvSpPr>
            <p:cNvPr id="110" name="타원 109">
              <a:extLst>
                <a:ext uri="{FF2B5EF4-FFF2-40B4-BE49-F238E27FC236}">
                  <a16:creationId xmlns:a16="http://schemas.microsoft.com/office/drawing/2014/main" id="{2E2AEF44-5175-429C-AE4E-C136D969A969}"/>
                </a:ext>
              </a:extLst>
            </p:cNvPr>
            <p:cNvSpPr/>
            <p:nvPr/>
          </p:nvSpPr>
          <p:spPr>
            <a:xfrm>
              <a:off x="11395867" y="1730200"/>
              <a:ext cx="308113" cy="30811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11" name="직선 연결선 110">
              <a:extLst>
                <a:ext uri="{FF2B5EF4-FFF2-40B4-BE49-F238E27FC236}">
                  <a16:creationId xmlns:a16="http://schemas.microsoft.com/office/drawing/2014/main" id="{B34DFDA8-A88F-4F35-B375-2136FD21DE72}"/>
                </a:ext>
              </a:extLst>
            </p:cNvPr>
            <p:cNvCxnSpPr>
              <a:stCxn id="110" idx="1"/>
              <a:endCxn id="110" idx="5"/>
            </p:cNvCxnSpPr>
            <p:nvPr/>
          </p:nvCxnSpPr>
          <p:spPr>
            <a:xfrm>
              <a:off x="11440989" y="1775322"/>
              <a:ext cx="217869" cy="217869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직선 연결선 111">
              <a:extLst>
                <a:ext uri="{FF2B5EF4-FFF2-40B4-BE49-F238E27FC236}">
                  <a16:creationId xmlns:a16="http://schemas.microsoft.com/office/drawing/2014/main" id="{7BC081B7-9FFA-464F-AA3D-9C23B90D6F81}"/>
                </a:ext>
              </a:extLst>
            </p:cNvPr>
            <p:cNvCxnSpPr>
              <a:stCxn id="110" idx="3"/>
              <a:endCxn id="110" idx="7"/>
            </p:cNvCxnSpPr>
            <p:nvPr/>
          </p:nvCxnSpPr>
          <p:spPr>
            <a:xfrm flipV="1">
              <a:off x="11440989" y="1775322"/>
              <a:ext cx="217869" cy="217869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9" name="연결선: 꺾임 118">
            <a:extLst>
              <a:ext uri="{FF2B5EF4-FFF2-40B4-BE49-F238E27FC236}">
                <a16:creationId xmlns:a16="http://schemas.microsoft.com/office/drawing/2014/main" id="{2E642CDA-29D5-4C18-9FDB-EC7BAC58E0A2}"/>
              </a:ext>
            </a:extLst>
          </p:cNvPr>
          <p:cNvCxnSpPr>
            <a:cxnSpLocks/>
            <a:stCxn id="15" idx="1"/>
            <a:endCxn id="17" idx="0"/>
          </p:cNvCxnSpPr>
          <p:nvPr/>
        </p:nvCxnSpPr>
        <p:spPr>
          <a:xfrm rot="10800000" flipV="1">
            <a:off x="7473283" y="1970824"/>
            <a:ext cx="864098" cy="481220"/>
          </a:xfrm>
          <a:prstGeom prst="bentConnector2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직선 화살표 연결선 135">
            <a:extLst>
              <a:ext uri="{FF2B5EF4-FFF2-40B4-BE49-F238E27FC236}">
                <a16:creationId xmlns:a16="http://schemas.microsoft.com/office/drawing/2014/main" id="{D145B607-74D5-4067-A60D-EF847034A94F}"/>
              </a:ext>
            </a:extLst>
          </p:cNvPr>
          <p:cNvCxnSpPr>
            <a:cxnSpLocks/>
          </p:cNvCxnSpPr>
          <p:nvPr/>
        </p:nvCxnSpPr>
        <p:spPr>
          <a:xfrm>
            <a:off x="6235511" y="2591928"/>
            <a:ext cx="0" cy="756488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다이아몬드 17"/>
          <p:cNvSpPr/>
          <p:nvPr/>
        </p:nvSpPr>
        <p:spPr>
          <a:xfrm>
            <a:off x="5097016" y="2430880"/>
            <a:ext cx="1367708" cy="294329"/>
          </a:xfrm>
          <a:prstGeom prst="diamond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dirty="0">
                <a:solidFill>
                  <a:schemeClr val="tx1"/>
                </a:solidFill>
              </a:rPr>
              <a:t>검토</a:t>
            </a:r>
          </a:p>
        </p:txBody>
      </p:sp>
      <p:cxnSp>
        <p:nvCxnSpPr>
          <p:cNvPr id="151" name="직선 화살표 연결선 150">
            <a:extLst>
              <a:ext uri="{FF2B5EF4-FFF2-40B4-BE49-F238E27FC236}">
                <a16:creationId xmlns:a16="http://schemas.microsoft.com/office/drawing/2014/main" id="{5209874C-AB0E-4892-B696-84EC04C52598}"/>
              </a:ext>
            </a:extLst>
          </p:cNvPr>
          <p:cNvCxnSpPr>
            <a:cxnSpLocks/>
            <a:stCxn id="17" idx="2"/>
            <a:endCxn id="27" idx="0"/>
          </p:cNvCxnSpPr>
          <p:nvPr/>
        </p:nvCxnSpPr>
        <p:spPr>
          <a:xfrm>
            <a:off x="7473283" y="2704044"/>
            <a:ext cx="0" cy="644372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연결선: 꺾임 49">
            <a:extLst>
              <a:ext uri="{FF2B5EF4-FFF2-40B4-BE49-F238E27FC236}">
                <a16:creationId xmlns:a16="http://schemas.microsoft.com/office/drawing/2014/main" id="{65D34372-C320-45FF-AFD8-43D23A8C7CE7}"/>
              </a:ext>
            </a:extLst>
          </p:cNvPr>
          <p:cNvCxnSpPr>
            <a:cxnSpLocks/>
            <a:stCxn id="120" idx="1"/>
            <a:endCxn id="128" idx="3"/>
          </p:cNvCxnSpPr>
          <p:nvPr/>
        </p:nvCxnSpPr>
        <p:spPr>
          <a:xfrm rot="10800000">
            <a:off x="1709885" y="3807056"/>
            <a:ext cx="667546" cy="408276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109">
            <a:extLst>
              <a:ext uri="{FF2B5EF4-FFF2-40B4-BE49-F238E27FC236}">
                <a16:creationId xmlns:a16="http://schemas.microsoft.com/office/drawing/2014/main" id="{1A40808E-1D46-4F7E-A432-864B3BB98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9886" y="4363147"/>
            <a:ext cx="13751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ko-KR" altLang="en-US" sz="1000" b="1" dirty="0">
                <a:solidFill>
                  <a:srgbClr val="002060"/>
                </a:solidFill>
              </a:rPr>
              <a:t>기업 요건에 </a:t>
            </a:r>
            <a:endParaRPr lang="en-US" altLang="ko-KR" sz="1000" b="1" dirty="0">
              <a:solidFill>
                <a:srgbClr val="002060"/>
              </a:solidFill>
            </a:endParaRPr>
          </a:p>
          <a:p>
            <a:pPr algn="ctr"/>
            <a:r>
              <a:rPr lang="ko-KR" altLang="en-US" sz="1000" b="1" dirty="0">
                <a:solidFill>
                  <a:srgbClr val="002060"/>
                </a:solidFill>
              </a:rPr>
              <a:t>해당하는 경우</a:t>
            </a:r>
          </a:p>
        </p:txBody>
      </p:sp>
      <p:sp>
        <p:nvSpPr>
          <p:cNvPr id="93" name="TextBox 109">
            <a:extLst>
              <a:ext uri="{FF2B5EF4-FFF2-40B4-BE49-F238E27FC236}">
                <a16:creationId xmlns:a16="http://schemas.microsoft.com/office/drawing/2014/main" id="{7B7FC8DE-0301-406F-AB4A-55C504E1F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8863" y="3665745"/>
            <a:ext cx="18716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ko-KR" altLang="en-US" sz="1000" b="1" dirty="0">
                <a:solidFill>
                  <a:srgbClr val="C00000"/>
                </a:solidFill>
              </a:rPr>
              <a:t>고용센터에 </a:t>
            </a:r>
            <a:br>
              <a:rPr lang="en-US" altLang="ko-KR" sz="1000" b="1" dirty="0">
                <a:solidFill>
                  <a:srgbClr val="C00000"/>
                </a:solidFill>
              </a:rPr>
            </a:br>
            <a:r>
              <a:rPr lang="ko-KR" altLang="en-US" sz="1000" b="1" dirty="0">
                <a:solidFill>
                  <a:srgbClr val="C00000"/>
                </a:solidFill>
              </a:rPr>
              <a:t>적격 여부 조회 </a:t>
            </a:r>
            <a:r>
              <a:rPr lang="en-US" altLang="ko-KR" sz="1000" b="1" dirty="0">
                <a:solidFill>
                  <a:srgbClr val="C00000"/>
                </a:solidFill>
              </a:rPr>
              <a:t>∙ </a:t>
            </a:r>
            <a:r>
              <a:rPr lang="ko-KR" altLang="en-US" sz="1000" b="1" dirty="0">
                <a:solidFill>
                  <a:srgbClr val="C00000"/>
                </a:solidFill>
              </a:rPr>
              <a:t>확인</a:t>
            </a:r>
          </a:p>
        </p:txBody>
      </p:sp>
      <p:cxnSp>
        <p:nvCxnSpPr>
          <p:cNvPr id="100" name="연결선: 꺾임 99">
            <a:extLst>
              <a:ext uri="{FF2B5EF4-FFF2-40B4-BE49-F238E27FC236}">
                <a16:creationId xmlns:a16="http://schemas.microsoft.com/office/drawing/2014/main" id="{05F9EA5E-752F-4FEE-851B-CEA9C7CE6F57}"/>
              </a:ext>
            </a:extLst>
          </p:cNvPr>
          <p:cNvCxnSpPr>
            <a:cxnSpLocks/>
            <a:stCxn id="120" idx="1"/>
            <a:endCxn id="102" idx="3"/>
          </p:cNvCxnSpPr>
          <p:nvPr/>
        </p:nvCxnSpPr>
        <p:spPr>
          <a:xfrm rot="10800000" flipV="1">
            <a:off x="1709885" y="4215331"/>
            <a:ext cx="667547" cy="416385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직사각형 101">
            <a:extLst>
              <a:ext uri="{FF2B5EF4-FFF2-40B4-BE49-F238E27FC236}">
                <a16:creationId xmlns:a16="http://schemas.microsoft.com/office/drawing/2014/main" id="{784B840F-EDE2-4B39-A582-740FF310EFD8}"/>
              </a:ext>
            </a:extLst>
          </p:cNvPr>
          <p:cNvSpPr>
            <a:spLocks/>
          </p:cNvSpPr>
          <p:nvPr/>
        </p:nvSpPr>
        <p:spPr>
          <a:xfrm>
            <a:off x="568015" y="4505717"/>
            <a:ext cx="1141869" cy="25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solidFill>
                  <a:srgbClr val="0070C0"/>
                </a:solidFill>
              </a:rPr>
              <a:t>참여제한</a:t>
            </a:r>
          </a:p>
        </p:txBody>
      </p:sp>
      <p:sp>
        <p:nvSpPr>
          <p:cNvPr id="113" name="TextBox 29">
            <a:extLst>
              <a:ext uri="{FF2B5EF4-FFF2-40B4-BE49-F238E27FC236}">
                <a16:creationId xmlns:a16="http://schemas.microsoft.com/office/drawing/2014/main" id="{7DA10764-EF0C-4CB3-8CD4-C0AE912F1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0032" y="5135048"/>
            <a:ext cx="13645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ko-KR" altLang="en-US" sz="1000" b="1" dirty="0">
                <a:solidFill>
                  <a:srgbClr val="FF0000"/>
                </a:solidFill>
              </a:rPr>
              <a:t>기업 요건에 </a:t>
            </a:r>
            <a:endParaRPr lang="en-US" altLang="ko-KR" sz="1000" b="1" dirty="0">
              <a:solidFill>
                <a:srgbClr val="FF0000"/>
              </a:solidFill>
            </a:endParaRPr>
          </a:p>
          <a:p>
            <a:pPr algn="ctr"/>
            <a:r>
              <a:rPr lang="ko-KR" altLang="en-US" sz="1000" b="1" dirty="0">
                <a:solidFill>
                  <a:srgbClr val="FF0000"/>
                </a:solidFill>
              </a:rPr>
              <a:t>해당하지 않는 경우</a:t>
            </a:r>
          </a:p>
        </p:txBody>
      </p:sp>
      <p:cxnSp>
        <p:nvCxnSpPr>
          <p:cNvPr id="114" name="직선 화살표 연결선 113">
            <a:extLst>
              <a:ext uri="{FF2B5EF4-FFF2-40B4-BE49-F238E27FC236}">
                <a16:creationId xmlns:a16="http://schemas.microsoft.com/office/drawing/2014/main" id="{D7541BE2-081B-4494-B388-736ADB7F5938}"/>
              </a:ext>
            </a:extLst>
          </p:cNvPr>
          <p:cNvCxnSpPr>
            <a:cxnSpLocks/>
            <a:stCxn id="128" idx="0"/>
            <a:endCxn id="115" idx="2"/>
          </p:cNvCxnSpPr>
          <p:nvPr/>
        </p:nvCxnSpPr>
        <p:spPr>
          <a:xfrm flipH="1" flipV="1">
            <a:off x="1136815" y="2708920"/>
            <a:ext cx="2135" cy="972136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직사각형 114">
            <a:extLst>
              <a:ext uri="{FF2B5EF4-FFF2-40B4-BE49-F238E27FC236}">
                <a16:creationId xmlns:a16="http://schemas.microsoft.com/office/drawing/2014/main" id="{6628D2F4-C1B5-43F8-82C4-21836B481E4F}"/>
              </a:ext>
            </a:extLst>
          </p:cNvPr>
          <p:cNvSpPr>
            <a:spLocks/>
          </p:cNvSpPr>
          <p:nvPr/>
        </p:nvSpPr>
        <p:spPr>
          <a:xfrm>
            <a:off x="568015" y="2456920"/>
            <a:ext cx="1137600" cy="25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solidFill>
                  <a:srgbClr val="0070C0"/>
                </a:solidFill>
              </a:rPr>
              <a:t>협약해지</a:t>
            </a:r>
          </a:p>
        </p:txBody>
      </p:sp>
      <p:grpSp>
        <p:nvGrpSpPr>
          <p:cNvPr id="122" name="그룹 121">
            <a:extLst>
              <a:ext uri="{FF2B5EF4-FFF2-40B4-BE49-F238E27FC236}">
                <a16:creationId xmlns:a16="http://schemas.microsoft.com/office/drawing/2014/main" id="{0B1B5968-7267-4D54-A9FA-6E0598CE897F}"/>
              </a:ext>
            </a:extLst>
          </p:cNvPr>
          <p:cNvGrpSpPr/>
          <p:nvPr/>
        </p:nvGrpSpPr>
        <p:grpSpPr>
          <a:xfrm>
            <a:off x="972479" y="5722629"/>
            <a:ext cx="308113" cy="308113"/>
            <a:chOff x="11395867" y="1730200"/>
            <a:chExt cx="308113" cy="308113"/>
          </a:xfrm>
        </p:grpSpPr>
        <p:sp>
          <p:nvSpPr>
            <p:cNvPr id="123" name="타원 122">
              <a:extLst>
                <a:ext uri="{FF2B5EF4-FFF2-40B4-BE49-F238E27FC236}">
                  <a16:creationId xmlns:a16="http://schemas.microsoft.com/office/drawing/2014/main" id="{9982E9D9-F0C6-4943-B1B6-258178B7D1AB}"/>
                </a:ext>
              </a:extLst>
            </p:cNvPr>
            <p:cNvSpPr/>
            <p:nvPr/>
          </p:nvSpPr>
          <p:spPr>
            <a:xfrm>
              <a:off x="11395867" y="1730200"/>
              <a:ext cx="308113" cy="30811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27" name="직선 연결선 126">
              <a:extLst>
                <a:ext uri="{FF2B5EF4-FFF2-40B4-BE49-F238E27FC236}">
                  <a16:creationId xmlns:a16="http://schemas.microsoft.com/office/drawing/2014/main" id="{9721BF59-3292-4424-8C8E-4748338D84FB}"/>
                </a:ext>
              </a:extLst>
            </p:cNvPr>
            <p:cNvCxnSpPr>
              <a:stCxn id="123" idx="1"/>
              <a:endCxn id="123" idx="5"/>
            </p:cNvCxnSpPr>
            <p:nvPr/>
          </p:nvCxnSpPr>
          <p:spPr>
            <a:xfrm>
              <a:off x="11440989" y="1775322"/>
              <a:ext cx="217869" cy="217869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직선 연결선 129">
              <a:extLst>
                <a:ext uri="{FF2B5EF4-FFF2-40B4-BE49-F238E27FC236}">
                  <a16:creationId xmlns:a16="http://schemas.microsoft.com/office/drawing/2014/main" id="{9D0B8A18-373E-4F24-B4E0-5575D162730A}"/>
                </a:ext>
              </a:extLst>
            </p:cNvPr>
            <p:cNvCxnSpPr>
              <a:stCxn id="123" idx="3"/>
              <a:endCxn id="123" idx="7"/>
            </p:cNvCxnSpPr>
            <p:nvPr/>
          </p:nvCxnSpPr>
          <p:spPr>
            <a:xfrm flipV="1">
              <a:off x="11440989" y="1775322"/>
              <a:ext cx="217869" cy="217869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8" name="직선 화살표 연결선 147">
            <a:extLst>
              <a:ext uri="{FF2B5EF4-FFF2-40B4-BE49-F238E27FC236}">
                <a16:creationId xmlns:a16="http://schemas.microsoft.com/office/drawing/2014/main" id="{AAE13245-AB88-495A-9046-5AEFA8554F14}"/>
              </a:ext>
            </a:extLst>
          </p:cNvPr>
          <p:cNvCxnSpPr>
            <a:cxnSpLocks/>
            <a:stCxn id="96" idx="1"/>
            <a:endCxn id="120" idx="3"/>
          </p:cNvCxnSpPr>
          <p:nvPr/>
        </p:nvCxnSpPr>
        <p:spPr>
          <a:xfrm flipH="1" flipV="1">
            <a:off x="3515031" y="4215332"/>
            <a:ext cx="434874" cy="73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직선 화살표 연결선 173">
            <a:extLst>
              <a:ext uri="{FF2B5EF4-FFF2-40B4-BE49-F238E27FC236}">
                <a16:creationId xmlns:a16="http://schemas.microsoft.com/office/drawing/2014/main" id="{9919411E-429B-4AF3-8BBA-9EE3DFF56D5A}"/>
              </a:ext>
            </a:extLst>
          </p:cNvPr>
          <p:cNvCxnSpPr>
            <a:cxnSpLocks/>
          </p:cNvCxnSpPr>
          <p:nvPr/>
        </p:nvCxnSpPr>
        <p:spPr>
          <a:xfrm>
            <a:off x="1124162" y="4769612"/>
            <a:ext cx="2373" cy="891636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직사각형 177">
            <a:extLst>
              <a:ext uri="{FF2B5EF4-FFF2-40B4-BE49-F238E27FC236}">
                <a16:creationId xmlns:a16="http://schemas.microsoft.com/office/drawing/2014/main" id="{E01448A6-28D5-4077-8BEF-8642AD478746}"/>
              </a:ext>
            </a:extLst>
          </p:cNvPr>
          <p:cNvSpPr/>
          <p:nvPr/>
        </p:nvSpPr>
        <p:spPr>
          <a:xfrm>
            <a:off x="6681191" y="764807"/>
            <a:ext cx="2953141" cy="3571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b="1" dirty="0">
                <a:solidFill>
                  <a:schemeClr val="tx1"/>
                </a:solidFill>
                <a:latin typeface="한컴 고딕" pitchFamily="2" charset="-127"/>
                <a:ea typeface="한컴 고딕" pitchFamily="2" charset="-127"/>
              </a:rPr>
              <a:t>고용</a:t>
            </a:r>
            <a:r>
              <a:rPr lang="en-US" altLang="ko-KR" b="1" dirty="0">
                <a:solidFill>
                  <a:schemeClr val="tx1"/>
                </a:solidFill>
                <a:latin typeface="한컴 고딕" pitchFamily="2" charset="-127"/>
                <a:ea typeface="한컴 고딕" pitchFamily="2" charset="-127"/>
              </a:rPr>
              <a:t>24</a:t>
            </a:r>
            <a:r>
              <a:rPr lang="ko-KR" altLang="en-US" b="1" dirty="0" err="1">
                <a:solidFill>
                  <a:schemeClr val="tx1"/>
                </a:solidFill>
                <a:latin typeface="한컴 고딕" pitchFamily="2" charset="-127"/>
                <a:ea typeface="한컴 고딕" pitchFamily="2" charset="-127"/>
              </a:rPr>
              <a:t>대민포털</a:t>
            </a:r>
            <a:endParaRPr lang="en-US" altLang="ko-KR" b="1" dirty="0">
              <a:solidFill>
                <a:schemeClr val="tx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cxnSp>
        <p:nvCxnSpPr>
          <p:cNvPr id="121" name="직선 화살표 연결선 120">
            <a:extLst>
              <a:ext uri="{FF2B5EF4-FFF2-40B4-BE49-F238E27FC236}">
                <a16:creationId xmlns:a16="http://schemas.microsoft.com/office/drawing/2014/main" id="{F611793D-CDD3-45D4-8216-35D92C42AD2E}"/>
              </a:ext>
            </a:extLst>
          </p:cNvPr>
          <p:cNvCxnSpPr>
            <a:cxnSpLocks/>
            <a:stCxn id="96" idx="2"/>
            <a:endCxn id="56" idx="0"/>
          </p:cNvCxnSpPr>
          <p:nvPr/>
        </p:nvCxnSpPr>
        <p:spPr>
          <a:xfrm flipH="1">
            <a:off x="4658108" y="4365104"/>
            <a:ext cx="4955" cy="1392028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다이아몬드 95">
            <a:extLst>
              <a:ext uri="{FF2B5EF4-FFF2-40B4-BE49-F238E27FC236}">
                <a16:creationId xmlns:a16="http://schemas.microsoft.com/office/drawing/2014/main" id="{17F97C61-B56A-4510-82BD-4803AAE9D282}"/>
              </a:ext>
            </a:extLst>
          </p:cNvPr>
          <p:cNvSpPr/>
          <p:nvPr/>
        </p:nvSpPr>
        <p:spPr>
          <a:xfrm>
            <a:off x="3949905" y="4067026"/>
            <a:ext cx="1426315" cy="298078"/>
          </a:xfrm>
          <a:prstGeom prst="diamond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dirty="0">
                <a:solidFill>
                  <a:schemeClr val="tx1"/>
                </a:solidFill>
              </a:rPr>
              <a:t>적격심사</a:t>
            </a:r>
          </a:p>
        </p:txBody>
      </p:sp>
    </p:spTree>
    <p:extLst>
      <p:ext uri="{BB962C8B-B14F-4D97-AF65-F5344CB8AC3E}">
        <p14:creationId xmlns:p14="http://schemas.microsoft.com/office/powerpoint/2010/main" val="11885586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96339" y="890075"/>
            <a:ext cx="6534662" cy="5328592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6894488" y="890358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537885"/>
              </p:ext>
            </p:extLst>
          </p:nvPr>
        </p:nvGraphicFramePr>
        <p:xfrm>
          <a:off x="6912000" y="892083"/>
          <a:ext cx="2721520" cy="5201371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8212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347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 채용자명단제출서 작성 화면</a:t>
                      </a:r>
                    </a:p>
                    <a:p>
                      <a:pPr algn="l" latinLnBrk="1"/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채용자 명단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94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사업장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참여신청서 대표 사업장 및 관련 사업장 제공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선택한 </a:t>
                      </a:r>
                      <a:r>
                        <a:rPr lang="ko-KR" altLang="en-US" sz="950" b="1" u="none" baseline="0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사업자등록번호 및 사업장관리번호로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</a:t>
                      </a:r>
                      <a:r>
                        <a:rPr lang="ko-KR" altLang="en-US" sz="950" b="1" u="none" baseline="0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빈일자리 업종 사업장 체크</a:t>
                      </a:r>
                      <a:endParaRPr lang="en-US" altLang="ko-KR" sz="950" b="1" u="none" baseline="0" dirty="0">
                        <a:solidFill>
                          <a:srgbClr val="3333FF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680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2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i="0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채용구분</a:t>
                      </a:r>
                      <a:endParaRPr lang="en-US" altLang="ko-KR" sz="950" b="1" i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정규직 채용 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: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채용일 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기간제 채용 후 정규직 전환 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: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채용일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정규직 전환일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3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년 초과 기간제 채용 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: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채용일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채용종료일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491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3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950" b="1" u="none" baseline="0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유형 구분</a:t>
                      </a:r>
                      <a:r>
                        <a:rPr lang="en-US" altLang="ko-KR" sz="950" b="1" u="none" baseline="0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(2025</a:t>
                      </a:r>
                      <a:r>
                        <a:rPr lang="ko-KR" altLang="en-US" sz="950" b="1" u="none" baseline="0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년 추가</a:t>
                      </a:r>
                      <a:r>
                        <a:rPr lang="en-US" altLang="ko-KR" sz="950" b="1" u="none" baseline="0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유형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I : </a:t>
                      </a:r>
                      <a:r>
                        <a:rPr lang="ko-KR" altLang="en-US" sz="950" b="1" u="none" baseline="0" dirty="0" err="1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취업애로유형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기존 도약 방식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유형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II :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빈일자리업종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기존 </a:t>
                      </a:r>
                      <a:r>
                        <a:rPr lang="ko-KR" altLang="en-US" sz="950" b="1" u="none" baseline="0" dirty="0" err="1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일채움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방식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※ 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유형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II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는 빈일자리업종 사업장으로 등록된 경우만 선택 가능</a:t>
                      </a:r>
                      <a:endParaRPr lang="en-US" altLang="ko-KR" sz="950" b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※ 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유형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I &lt;-&gt; 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유형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II 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변경은 신청 후 운영기관도 가능</a:t>
                      </a:r>
                      <a:endParaRPr lang="en-US" altLang="ko-KR" sz="950" b="1" u="none" baseline="0" dirty="0">
                        <a:solidFill>
                          <a:srgbClr val="3333FF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4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050" b="1" i="0" u="none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[</a:t>
                      </a:r>
                      <a:r>
                        <a:rPr lang="ko-KR" altLang="en-US" sz="1050" b="1" i="0" u="none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유형</a:t>
                      </a:r>
                      <a:r>
                        <a:rPr lang="en-US" altLang="ko-KR" sz="1050" b="1" i="0" u="none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I] </a:t>
                      </a:r>
                      <a:r>
                        <a:rPr lang="ko-KR" altLang="en-US" sz="1050" b="1" i="0" u="none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취업애로 유형</a:t>
                      </a:r>
                      <a:endParaRPr lang="en-US" altLang="ko-KR" sz="1050" b="1" i="0" u="none" dirty="0">
                        <a:solidFill>
                          <a:srgbClr val="3333FF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800" b="1" i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기업에서 해당하는 취업애로 유형을 선택</a:t>
                      </a:r>
                      <a:endParaRPr lang="en-US" altLang="ko-KR" sz="950" b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※ 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시스템에서 선택한 항목에 대한 확인은 제공하지 않음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6975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5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050" b="1" i="0" u="none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[</a:t>
                      </a:r>
                      <a:r>
                        <a:rPr lang="ko-KR" altLang="en-US" sz="1050" b="1" i="0" u="none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유형</a:t>
                      </a:r>
                      <a:r>
                        <a:rPr lang="en-US" altLang="ko-KR" sz="1050" b="1" i="0" u="none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II] </a:t>
                      </a:r>
                      <a:r>
                        <a:rPr lang="ko-KR" altLang="en-US" sz="1050" b="1" i="0" u="none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빈일자리업종 유형</a:t>
                      </a:r>
                      <a:endParaRPr lang="en-US" altLang="ko-KR" sz="1050" b="1" i="0" u="none" dirty="0">
                        <a:solidFill>
                          <a:srgbClr val="3333FF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빈일자리업종 사업장으로 등록된 경우 자동으로 해당 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업종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이 조회 됨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조회 되는 경우에만 유형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II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선택 가능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222" name="직선 연결선 221"/>
          <p:cNvCxnSpPr/>
          <p:nvPr/>
        </p:nvCxnSpPr>
        <p:spPr>
          <a:xfrm>
            <a:off x="105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1329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2554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3778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>
            <a:off x="5002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6226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7450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8674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632520" y="159023"/>
            <a:ext cx="60676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고용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24 </a:t>
            </a:r>
            <a:r>
              <a:rPr lang="ko-KR" altLang="en-US" sz="2400" b="1" dirty="0" err="1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대민포털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 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– 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채용자명단제출서 작성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(2)</a:t>
            </a:r>
            <a:endParaRPr lang="ko-KR" altLang="en-US" sz="2400" b="1" dirty="0">
              <a:solidFill>
                <a:schemeClr val="accent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669AC8B0-CB09-4946-91AF-019F951444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010" y="1012411"/>
            <a:ext cx="5684646" cy="487255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8781" y="159023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 2</a:t>
            </a:r>
            <a:endParaRPr lang="ko-KR" altLang="en-US" sz="24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9" name="타원 18"/>
          <p:cNvSpPr/>
          <p:nvPr/>
        </p:nvSpPr>
        <p:spPr>
          <a:xfrm>
            <a:off x="653053" y="1354990"/>
            <a:ext cx="225005" cy="2123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1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0" name="TextBox 24"/>
          <p:cNvSpPr txBox="1">
            <a:spLocks noChangeArrowheads="1"/>
          </p:cNvSpPr>
          <p:nvPr/>
        </p:nvSpPr>
        <p:spPr bwMode="auto">
          <a:xfrm>
            <a:off x="915032" y="1148412"/>
            <a:ext cx="5070412" cy="625524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4" name="타원 23"/>
          <p:cNvSpPr/>
          <p:nvPr/>
        </p:nvSpPr>
        <p:spPr>
          <a:xfrm>
            <a:off x="653053" y="2554160"/>
            <a:ext cx="227911" cy="22533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2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915032" y="2517205"/>
            <a:ext cx="5070412" cy="76777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7" name="타원 26"/>
          <p:cNvSpPr/>
          <p:nvPr/>
        </p:nvSpPr>
        <p:spPr>
          <a:xfrm>
            <a:off x="653053" y="4826733"/>
            <a:ext cx="225005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4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915032" y="4601781"/>
            <a:ext cx="5070412" cy="76777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915032" y="5418386"/>
            <a:ext cx="5070412" cy="46657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3" name="타원 32"/>
          <p:cNvSpPr/>
          <p:nvPr/>
        </p:nvSpPr>
        <p:spPr>
          <a:xfrm>
            <a:off x="653053" y="4286344"/>
            <a:ext cx="225005" cy="23600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3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4" name="TextBox 24"/>
          <p:cNvSpPr txBox="1">
            <a:spLocks noChangeArrowheads="1"/>
          </p:cNvSpPr>
          <p:nvPr/>
        </p:nvSpPr>
        <p:spPr bwMode="auto">
          <a:xfrm>
            <a:off x="915032" y="4268078"/>
            <a:ext cx="2190092" cy="27253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5" name="타원 34">
            <a:extLst>
              <a:ext uri="{FF2B5EF4-FFF2-40B4-BE49-F238E27FC236}">
                <a16:creationId xmlns:a16="http://schemas.microsoft.com/office/drawing/2014/main" id="{96640C1D-CC08-441C-AE11-66B5C37E7567}"/>
              </a:ext>
            </a:extLst>
          </p:cNvPr>
          <p:cNvSpPr/>
          <p:nvPr/>
        </p:nvSpPr>
        <p:spPr>
          <a:xfrm>
            <a:off x="653053" y="5465427"/>
            <a:ext cx="225005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5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83733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96339" y="890075"/>
            <a:ext cx="6534662" cy="5328592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6894488" y="890358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638520"/>
              </p:ext>
            </p:extLst>
          </p:nvPr>
        </p:nvGraphicFramePr>
        <p:xfrm>
          <a:off x="6912000" y="892083"/>
          <a:ext cx="2721520" cy="313095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7453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193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 채용자명단제출서 작성 화면</a:t>
                      </a:r>
                    </a:p>
                    <a:p>
                      <a:pPr algn="l" latinLnBrk="1"/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첨부서류</a:t>
                      </a:r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비밀번호</a:t>
                      </a:r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명단제출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721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첨부서류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개인정보가 포함된 자료는 첨부할 수 없습니다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개인정보가 포함된 자료를 업로드해야 하는 경우 암호화 처리하면 업로드 가능합니다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단순 압축이 아닌 압축과 동시에 암호 지정 후 유선 암호 안내</a:t>
                      </a:r>
                      <a:endParaRPr lang="en-US" altLang="ko-KR" sz="950" b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614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2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2029">
                <a:tc>
                  <a:txBody>
                    <a:bodyPr/>
                    <a:lstStyle/>
                    <a:p>
                      <a:pPr algn="ctr" latinLnBrk="1"/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i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222" name="직선 연결선 221"/>
          <p:cNvCxnSpPr/>
          <p:nvPr/>
        </p:nvCxnSpPr>
        <p:spPr>
          <a:xfrm>
            <a:off x="105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1329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2554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3778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>
            <a:off x="5002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6226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7450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8674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632520" y="159023"/>
            <a:ext cx="60676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고용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24 </a:t>
            </a:r>
            <a:r>
              <a:rPr lang="ko-KR" altLang="en-US" sz="2400" b="1" dirty="0" err="1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대민포털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 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– 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채용자명단제출서 작성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(3)</a:t>
            </a:r>
            <a:endParaRPr lang="ko-KR" altLang="en-US" sz="2400" b="1" dirty="0">
              <a:solidFill>
                <a:schemeClr val="accent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781" y="159023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 2</a:t>
            </a:r>
            <a:endParaRPr lang="ko-KR" altLang="en-US" sz="24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BEA25CF-2560-46D1-BE09-BA96EB8B9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817" y="2093928"/>
            <a:ext cx="6204258" cy="251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3065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96339" y="890075"/>
            <a:ext cx="6534662" cy="5328592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6894488" y="890358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524578"/>
              </p:ext>
            </p:extLst>
          </p:nvPr>
        </p:nvGraphicFramePr>
        <p:xfrm>
          <a:off x="6912000" y="892084"/>
          <a:ext cx="2721520" cy="143559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92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76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 채용자명단제출서 작성 화면</a:t>
                      </a:r>
                    </a:p>
                    <a:p>
                      <a:pPr algn="l" latinLnBrk="1"/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확인서</a:t>
                      </a:r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청년</a:t>
                      </a:r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확인서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해당여부에 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“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예＂ 선택 필수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0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</a:t>
                      </a:r>
                      <a:r>
                        <a:rPr lang="ko-KR" altLang="en-US" sz="950" b="0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단</a:t>
                      </a:r>
                      <a:r>
                        <a:rPr lang="en-US" altLang="ko-KR" sz="950" b="0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⑧의 경우만 ＂</a:t>
                      </a:r>
                      <a:r>
                        <a:rPr lang="ko-KR" altLang="en-US" sz="95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아니오＂선택</a:t>
                      </a:r>
                      <a:r>
                        <a:rPr lang="ko-KR" altLang="en-US" sz="9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가능</a:t>
                      </a:r>
                      <a:endParaRPr lang="en-US" altLang="ko-KR" sz="950" b="0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22" name="직선 연결선 221"/>
          <p:cNvCxnSpPr/>
          <p:nvPr/>
        </p:nvCxnSpPr>
        <p:spPr>
          <a:xfrm>
            <a:off x="105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1329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2554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3778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>
            <a:off x="5002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6226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7450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8674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632520" y="159023"/>
            <a:ext cx="60676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고용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24 </a:t>
            </a:r>
            <a:r>
              <a:rPr lang="ko-KR" altLang="en-US" sz="2400" b="1" dirty="0" err="1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대민포털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 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– 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채용자명단제출서 작성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(4)</a:t>
            </a:r>
            <a:endParaRPr lang="ko-KR" altLang="en-US" sz="2400" b="1" dirty="0">
              <a:solidFill>
                <a:schemeClr val="accent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781" y="159023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 2</a:t>
            </a:r>
            <a:endParaRPr lang="ko-KR" altLang="en-US" sz="24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6E14B6BE-60CB-42C0-86F3-9F9E66150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146" y="976818"/>
            <a:ext cx="5105048" cy="505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1436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96339" y="890075"/>
            <a:ext cx="6534662" cy="5328592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6894488" y="890358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199798"/>
              </p:ext>
            </p:extLst>
          </p:nvPr>
        </p:nvGraphicFramePr>
        <p:xfrm>
          <a:off x="6912000" y="892083"/>
          <a:ext cx="2721520" cy="346684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712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76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 채용자명단제출서 작성 화면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32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100" b="1" i="0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명단제출</a:t>
                      </a:r>
                      <a:endParaRPr lang="en-US" altLang="ko-KR" sz="1100" b="1" i="0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i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필수항목</a:t>
                      </a:r>
                      <a:r>
                        <a:rPr lang="en-US" altLang="ko-KR" sz="950" b="1" u="none" baseline="0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(*)</a:t>
                      </a:r>
                      <a:r>
                        <a:rPr lang="ko-KR" altLang="en-US" sz="950" b="1" u="none" baseline="0" dirty="0">
                          <a:solidFill>
                            <a:schemeClr val="tx1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이 모두 작성된 경우 제출 가능</a:t>
                      </a:r>
                      <a:r>
                        <a:rPr lang="en-US" altLang="ko-KR" sz="950" b="1" u="none" baseline="0" dirty="0">
                          <a:solidFill>
                            <a:schemeClr val="tx1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950" b="1" u="none" baseline="0" dirty="0" err="1">
                          <a:solidFill>
                            <a:schemeClr val="tx1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채용자명단제출기간</a:t>
                      </a:r>
                      <a:r>
                        <a:rPr lang="ko-KR" altLang="en-US" sz="950" b="1" u="none" baseline="0" dirty="0">
                          <a:solidFill>
                            <a:schemeClr val="tx1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내에만 가능</a:t>
                      </a:r>
                      <a:r>
                        <a:rPr lang="en-US" altLang="ko-KR" sz="950" b="1" u="none" baseline="0" dirty="0">
                          <a:solidFill>
                            <a:schemeClr val="tx1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동일한 사업주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참여신청서 내 사업주 정보 기준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가 기 제출한 청년은 제출 불가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채용일이 사업연도 이내인 경우만 제출 가능</a:t>
                      </a:r>
                      <a:endParaRPr lang="en-US" altLang="ko-KR" sz="950" b="1" i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i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15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세 미만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39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세 초과인 경우 제출 불가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i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채용예정인원을 초과한 경우 제출 불가</a:t>
                      </a:r>
                      <a:endParaRPr lang="en-US" altLang="ko-KR" sz="950" b="1" i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9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2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859">
                <a:tc>
                  <a:txBody>
                    <a:bodyPr/>
                    <a:lstStyle/>
                    <a:p>
                      <a:pPr algn="ctr" latinLnBrk="1"/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i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222" name="직선 연결선 221"/>
          <p:cNvCxnSpPr/>
          <p:nvPr/>
        </p:nvCxnSpPr>
        <p:spPr>
          <a:xfrm>
            <a:off x="105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1329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2554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3778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>
            <a:off x="5002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6226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7450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8674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632520" y="159023"/>
            <a:ext cx="60676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고용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24 </a:t>
            </a:r>
            <a:r>
              <a:rPr lang="ko-KR" altLang="en-US" sz="2400" b="1" dirty="0" err="1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대민포털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 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– 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채용자명단제출서 작성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(5)</a:t>
            </a:r>
            <a:endParaRPr lang="ko-KR" altLang="en-US" sz="2400" b="1" dirty="0">
              <a:solidFill>
                <a:schemeClr val="accent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781" y="159023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 2</a:t>
            </a:r>
            <a:endParaRPr lang="ko-KR" altLang="en-US" sz="24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680D411-3242-43E0-A13B-262073C8C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676" y="2711875"/>
            <a:ext cx="6259988" cy="143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0885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865128" y="1191096"/>
            <a:ext cx="3240000" cy="3571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b="1" dirty="0">
                <a:solidFill>
                  <a:schemeClr val="tx1"/>
                </a:solidFill>
                <a:latin typeface="한컴 고딕" pitchFamily="2" charset="-127"/>
                <a:ea typeface="한컴 고딕" pitchFamily="2" charset="-127"/>
              </a:rPr>
              <a:t>운영기관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6183573" y="1191096"/>
            <a:ext cx="3240000" cy="3571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b="1" dirty="0">
                <a:solidFill>
                  <a:schemeClr val="tx1"/>
                </a:solidFill>
                <a:latin typeface="한컴 고딕" pitchFamily="2" charset="-127"/>
                <a:ea typeface="한컴 고딕" pitchFamily="2" charset="-127"/>
              </a:rPr>
              <a:t>기업</a:t>
            </a:r>
            <a:endParaRPr lang="en-US" altLang="ko-KR" b="1" dirty="0">
              <a:solidFill>
                <a:schemeClr val="tx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272480" y="1628800"/>
            <a:ext cx="9188896" cy="4608512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cxnSp>
        <p:nvCxnSpPr>
          <p:cNvPr id="89" name="직선 연결선 88"/>
          <p:cNvCxnSpPr/>
          <p:nvPr/>
        </p:nvCxnSpPr>
        <p:spPr>
          <a:xfrm>
            <a:off x="6152197" y="1697956"/>
            <a:ext cx="0" cy="4467348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직사각형 35"/>
          <p:cNvSpPr/>
          <p:nvPr/>
        </p:nvSpPr>
        <p:spPr>
          <a:xfrm>
            <a:off x="632520" y="159023"/>
            <a:ext cx="39549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지원금 지급 신청서 처리 절차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78526" y="100301"/>
            <a:ext cx="4235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3</a:t>
            </a:r>
            <a:endParaRPr lang="ko-KR" altLang="en-US" sz="32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7764214" y="2024460"/>
            <a:ext cx="1365250" cy="2524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dirty="0">
                <a:solidFill>
                  <a:schemeClr val="tx1"/>
                </a:solidFill>
              </a:rPr>
              <a:t>신청서 작성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6540078" y="2470099"/>
            <a:ext cx="1365250" cy="2524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solidFill>
                  <a:srgbClr val="0070C0"/>
                </a:solidFill>
              </a:rPr>
              <a:t>신청</a:t>
            </a:r>
          </a:p>
        </p:txBody>
      </p:sp>
      <p:sp>
        <p:nvSpPr>
          <p:cNvPr id="18" name="다이아몬드 17"/>
          <p:cNvSpPr/>
          <p:nvPr/>
        </p:nvSpPr>
        <p:spPr>
          <a:xfrm>
            <a:off x="4524704" y="2470099"/>
            <a:ext cx="1364400" cy="252412"/>
          </a:xfrm>
          <a:prstGeom prst="diamond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dirty="0">
                <a:solidFill>
                  <a:schemeClr val="tx1"/>
                </a:solidFill>
              </a:rPr>
              <a:t>검토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4524704" y="3320603"/>
            <a:ext cx="1364400" cy="2524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solidFill>
                  <a:srgbClr val="0070C0"/>
                </a:solidFill>
              </a:rPr>
              <a:t>접수</a:t>
            </a:r>
          </a:p>
        </p:txBody>
      </p:sp>
      <p:cxnSp>
        <p:nvCxnSpPr>
          <p:cNvPr id="26" name="꺾인 연결선 25"/>
          <p:cNvCxnSpPr>
            <a:cxnSpLocks/>
            <a:stCxn id="18" idx="2"/>
            <a:endCxn id="27" idx="1"/>
          </p:cNvCxnSpPr>
          <p:nvPr/>
        </p:nvCxnSpPr>
        <p:spPr>
          <a:xfrm rot="16200000" flipH="1">
            <a:off x="5736271" y="2193144"/>
            <a:ext cx="274440" cy="1333174"/>
          </a:xfrm>
          <a:prstGeom prst="bentConnector2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/>
          <p:cNvSpPr/>
          <p:nvPr/>
        </p:nvSpPr>
        <p:spPr>
          <a:xfrm>
            <a:off x="6540078" y="2870745"/>
            <a:ext cx="1365250" cy="2524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solidFill>
                  <a:srgbClr val="0070C0"/>
                </a:solidFill>
              </a:rPr>
              <a:t>신청취소 </a:t>
            </a:r>
            <a:r>
              <a:rPr lang="en-US" altLang="ko-KR" sz="1000" b="1" dirty="0">
                <a:solidFill>
                  <a:srgbClr val="0070C0"/>
                </a:solidFill>
              </a:rPr>
              <a:t>(</a:t>
            </a:r>
            <a:r>
              <a:rPr lang="ko-KR" altLang="en-US" sz="1000" b="1" dirty="0">
                <a:solidFill>
                  <a:srgbClr val="0070C0"/>
                </a:solidFill>
              </a:rPr>
              <a:t>회수</a:t>
            </a:r>
            <a:r>
              <a:rPr lang="en-US" altLang="ko-KR" sz="1000" b="1" dirty="0">
                <a:solidFill>
                  <a:srgbClr val="0070C0"/>
                </a:solidFill>
              </a:rPr>
              <a:t>)</a:t>
            </a:r>
            <a:endParaRPr lang="ko-KR" altLang="en-US" sz="1000" b="1" dirty="0">
              <a:solidFill>
                <a:srgbClr val="0070C0"/>
              </a:solidFill>
            </a:endParaRPr>
          </a:p>
        </p:txBody>
      </p:sp>
      <p:cxnSp>
        <p:nvCxnSpPr>
          <p:cNvPr id="28" name="꺾인 연결선 80"/>
          <p:cNvCxnSpPr>
            <a:stCxn id="27" idx="3"/>
            <a:endCxn id="15" idx="2"/>
          </p:cNvCxnSpPr>
          <p:nvPr/>
        </p:nvCxnSpPr>
        <p:spPr>
          <a:xfrm flipV="1">
            <a:off x="7905328" y="2276872"/>
            <a:ext cx="541511" cy="720079"/>
          </a:xfrm>
          <a:prstGeom prst="bentConnector2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꺾인 연결선 28"/>
          <p:cNvCxnSpPr>
            <a:stCxn id="15" idx="1"/>
            <a:endCxn id="17" idx="0"/>
          </p:cNvCxnSpPr>
          <p:nvPr/>
        </p:nvCxnSpPr>
        <p:spPr>
          <a:xfrm rot="10800000" flipV="1">
            <a:off x="7222704" y="2150665"/>
            <a:ext cx="541511" cy="319433"/>
          </a:xfrm>
          <a:prstGeom prst="bentConnector2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화살표 연결선 34"/>
          <p:cNvCxnSpPr>
            <a:cxnSpLocks/>
            <a:stCxn id="17" idx="1"/>
            <a:endCxn id="18" idx="3"/>
          </p:cNvCxnSpPr>
          <p:nvPr/>
        </p:nvCxnSpPr>
        <p:spPr>
          <a:xfrm flipH="1">
            <a:off x="5889104" y="2596305"/>
            <a:ext cx="650974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화살표 연결선 38"/>
          <p:cNvCxnSpPr>
            <a:cxnSpLocks/>
            <a:stCxn id="19" idx="2"/>
            <a:endCxn id="60" idx="0"/>
          </p:cNvCxnSpPr>
          <p:nvPr/>
        </p:nvCxnSpPr>
        <p:spPr>
          <a:xfrm flipH="1">
            <a:off x="5204008" y="3573015"/>
            <a:ext cx="2896" cy="35861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0F5CF159-E19A-473D-B286-A233E8702A23}"/>
              </a:ext>
            </a:extLst>
          </p:cNvPr>
          <p:cNvSpPr/>
          <p:nvPr/>
        </p:nvSpPr>
        <p:spPr>
          <a:xfrm>
            <a:off x="272480" y="1191096"/>
            <a:ext cx="2452242" cy="3571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b="1" dirty="0">
                <a:solidFill>
                  <a:schemeClr val="tx1"/>
                </a:solidFill>
                <a:latin typeface="한컴 고딕" pitchFamily="2" charset="-127"/>
                <a:ea typeface="한컴 고딕" pitchFamily="2" charset="-127"/>
              </a:rPr>
              <a:t>고용센터</a:t>
            </a: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EF5485EF-F849-452F-AE3D-CC1ADBC51009}"/>
              </a:ext>
            </a:extLst>
          </p:cNvPr>
          <p:cNvSpPr/>
          <p:nvPr/>
        </p:nvSpPr>
        <p:spPr>
          <a:xfrm>
            <a:off x="6183573" y="767556"/>
            <a:ext cx="3240000" cy="3571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b="1" dirty="0">
                <a:solidFill>
                  <a:schemeClr val="tx1"/>
                </a:solidFill>
                <a:latin typeface="한컴 고딕" pitchFamily="2" charset="-127"/>
                <a:ea typeface="한컴 고딕" pitchFamily="2" charset="-127"/>
              </a:rPr>
              <a:t>고용</a:t>
            </a:r>
            <a:r>
              <a:rPr lang="en-US" altLang="ko-KR" b="1" dirty="0">
                <a:solidFill>
                  <a:schemeClr val="tx1"/>
                </a:solidFill>
                <a:latin typeface="한컴 고딕" pitchFamily="2" charset="-127"/>
                <a:ea typeface="한컴 고딕" pitchFamily="2" charset="-127"/>
              </a:rPr>
              <a:t>24 </a:t>
            </a:r>
            <a:r>
              <a:rPr lang="ko-KR" altLang="en-US" b="1" dirty="0" err="1">
                <a:solidFill>
                  <a:schemeClr val="tx1"/>
                </a:solidFill>
                <a:latin typeface="한컴 고딕" pitchFamily="2" charset="-127"/>
                <a:ea typeface="한컴 고딕" pitchFamily="2" charset="-127"/>
              </a:rPr>
              <a:t>대민포털</a:t>
            </a:r>
            <a:endParaRPr lang="en-US" altLang="ko-KR" b="1" dirty="0">
              <a:solidFill>
                <a:schemeClr val="tx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FEA5728B-528C-4DDD-BEBC-7368A73E8B33}"/>
              </a:ext>
            </a:extLst>
          </p:cNvPr>
          <p:cNvSpPr/>
          <p:nvPr/>
        </p:nvSpPr>
        <p:spPr>
          <a:xfrm>
            <a:off x="272480" y="763614"/>
            <a:ext cx="5832648" cy="3571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b="1" dirty="0">
                <a:solidFill>
                  <a:schemeClr val="tx1"/>
                </a:solidFill>
                <a:latin typeface="한컴 고딕" pitchFamily="2" charset="-127"/>
                <a:ea typeface="한컴 고딕" pitchFamily="2" charset="-127"/>
              </a:rPr>
              <a:t>고용</a:t>
            </a:r>
            <a:r>
              <a:rPr lang="en-US" altLang="ko-KR" b="1" dirty="0">
                <a:solidFill>
                  <a:schemeClr val="tx1"/>
                </a:solidFill>
                <a:latin typeface="한컴 고딕" pitchFamily="2" charset="-127"/>
                <a:ea typeface="한컴 고딕" pitchFamily="2" charset="-127"/>
              </a:rPr>
              <a:t>24 </a:t>
            </a:r>
            <a:r>
              <a:rPr lang="ko-KR" altLang="en-US" b="1" dirty="0" err="1">
                <a:solidFill>
                  <a:schemeClr val="tx1"/>
                </a:solidFill>
                <a:latin typeface="한컴 고딕" pitchFamily="2" charset="-127"/>
                <a:ea typeface="한컴 고딕" pitchFamily="2" charset="-127"/>
              </a:rPr>
              <a:t>행정포털</a:t>
            </a:r>
            <a:endParaRPr lang="en-US" altLang="ko-KR" b="1" dirty="0">
              <a:solidFill>
                <a:schemeClr val="tx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cxnSp>
        <p:nvCxnSpPr>
          <p:cNvPr id="54" name="직선 연결선 53">
            <a:extLst>
              <a:ext uri="{FF2B5EF4-FFF2-40B4-BE49-F238E27FC236}">
                <a16:creationId xmlns:a16="http://schemas.microsoft.com/office/drawing/2014/main" id="{C2A61400-32F5-4465-B574-8461744F1D63}"/>
              </a:ext>
            </a:extLst>
          </p:cNvPr>
          <p:cNvCxnSpPr/>
          <p:nvPr/>
        </p:nvCxnSpPr>
        <p:spPr>
          <a:xfrm>
            <a:off x="2852770" y="1697956"/>
            <a:ext cx="0" cy="4467348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꺾인 연결선 28">
            <a:extLst>
              <a:ext uri="{FF2B5EF4-FFF2-40B4-BE49-F238E27FC236}">
                <a16:creationId xmlns:a16="http://schemas.microsoft.com/office/drawing/2014/main" id="{FE4ED2BD-631E-480A-BE36-588F1CB054A3}"/>
              </a:ext>
            </a:extLst>
          </p:cNvPr>
          <p:cNvCxnSpPr>
            <a:cxnSpLocks/>
            <a:stCxn id="18" idx="1"/>
            <a:endCxn id="19" idx="1"/>
          </p:cNvCxnSpPr>
          <p:nvPr/>
        </p:nvCxnSpPr>
        <p:spPr>
          <a:xfrm rot="10800000" flipV="1">
            <a:off x="4524704" y="2596305"/>
            <a:ext cx="12700" cy="850504"/>
          </a:xfrm>
          <a:prstGeom prst="bentConnector3">
            <a:avLst>
              <a:gd name="adj1" fmla="val 180000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다이아몬드 59">
            <a:extLst>
              <a:ext uri="{FF2B5EF4-FFF2-40B4-BE49-F238E27FC236}">
                <a16:creationId xmlns:a16="http://schemas.microsoft.com/office/drawing/2014/main" id="{8F8F5B8B-5395-4237-A275-E7A408D1FE56}"/>
              </a:ext>
            </a:extLst>
          </p:cNvPr>
          <p:cNvSpPr/>
          <p:nvPr/>
        </p:nvSpPr>
        <p:spPr>
          <a:xfrm>
            <a:off x="4521808" y="3931630"/>
            <a:ext cx="1364400" cy="252412"/>
          </a:xfrm>
          <a:prstGeom prst="diamond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>
                <a:solidFill>
                  <a:schemeClr val="tx1"/>
                </a:solidFill>
              </a:rPr>
              <a:t>검토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cxnSp>
        <p:nvCxnSpPr>
          <p:cNvPr id="61" name="직선 화살표 연결선 60">
            <a:extLst>
              <a:ext uri="{FF2B5EF4-FFF2-40B4-BE49-F238E27FC236}">
                <a16:creationId xmlns:a16="http://schemas.microsoft.com/office/drawing/2014/main" id="{87C9D98A-6E7C-4D30-9F49-9664CB4E3012}"/>
              </a:ext>
            </a:extLst>
          </p:cNvPr>
          <p:cNvCxnSpPr>
            <a:cxnSpLocks/>
            <a:stCxn id="60" idx="1"/>
            <a:endCxn id="62" idx="3"/>
          </p:cNvCxnSpPr>
          <p:nvPr/>
        </p:nvCxnSpPr>
        <p:spPr>
          <a:xfrm flipH="1">
            <a:off x="4368826" y="4057836"/>
            <a:ext cx="152982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DFB19B8E-A724-4D61-B638-6005E095682C}"/>
              </a:ext>
            </a:extLst>
          </p:cNvPr>
          <p:cNvSpPr/>
          <p:nvPr/>
        </p:nvSpPr>
        <p:spPr>
          <a:xfrm>
            <a:off x="3004426" y="3931630"/>
            <a:ext cx="1364400" cy="2524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solidFill>
                  <a:srgbClr val="0070C0"/>
                </a:solidFill>
              </a:rPr>
              <a:t>지급의뢰</a:t>
            </a:r>
          </a:p>
        </p:txBody>
      </p:sp>
      <p:sp>
        <p:nvSpPr>
          <p:cNvPr id="69" name="직사각형 68">
            <a:extLst>
              <a:ext uri="{FF2B5EF4-FFF2-40B4-BE49-F238E27FC236}">
                <a16:creationId xmlns:a16="http://schemas.microsoft.com/office/drawing/2014/main" id="{010C4156-6D71-4705-A925-7F771BBB5D01}"/>
              </a:ext>
            </a:extLst>
          </p:cNvPr>
          <p:cNvSpPr/>
          <p:nvPr/>
        </p:nvSpPr>
        <p:spPr>
          <a:xfrm>
            <a:off x="4533941" y="5698216"/>
            <a:ext cx="1364400" cy="2524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solidFill>
                  <a:srgbClr val="0070C0"/>
                </a:solidFill>
              </a:rPr>
              <a:t>보완요청</a:t>
            </a:r>
          </a:p>
        </p:txBody>
      </p:sp>
      <p:cxnSp>
        <p:nvCxnSpPr>
          <p:cNvPr id="70" name="꺾인 연결선 25">
            <a:extLst>
              <a:ext uri="{FF2B5EF4-FFF2-40B4-BE49-F238E27FC236}">
                <a16:creationId xmlns:a16="http://schemas.microsoft.com/office/drawing/2014/main" id="{5F9474D2-CF2E-4012-98DC-453A50596791}"/>
              </a:ext>
            </a:extLst>
          </p:cNvPr>
          <p:cNvCxnSpPr>
            <a:cxnSpLocks/>
            <a:stCxn id="69" idx="3"/>
          </p:cNvCxnSpPr>
          <p:nvPr/>
        </p:nvCxnSpPr>
        <p:spPr>
          <a:xfrm flipV="1">
            <a:off x="5898341" y="2309621"/>
            <a:ext cx="2727067" cy="3514801"/>
          </a:xfrm>
          <a:prstGeom prst="bentConnector2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꺾인 연결선 25">
            <a:extLst>
              <a:ext uri="{FF2B5EF4-FFF2-40B4-BE49-F238E27FC236}">
                <a16:creationId xmlns:a16="http://schemas.microsoft.com/office/drawing/2014/main" id="{697F96C5-01E2-4BA3-A3BC-AB5EEB2FE5EC}"/>
              </a:ext>
            </a:extLst>
          </p:cNvPr>
          <p:cNvCxnSpPr>
            <a:cxnSpLocks/>
            <a:stCxn id="60" idx="3"/>
            <a:endCxn id="69" idx="0"/>
          </p:cNvCxnSpPr>
          <p:nvPr/>
        </p:nvCxnSpPr>
        <p:spPr>
          <a:xfrm flipH="1">
            <a:off x="5216141" y="4057836"/>
            <a:ext cx="670067" cy="1640380"/>
          </a:xfrm>
          <a:prstGeom prst="bentConnector4">
            <a:avLst>
              <a:gd name="adj1" fmla="val -17988"/>
              <a:gd name="adj2" fmla="val 82225"/>
            </a:avLst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다이아몬드 95">
            <a:extLst>
              <a:ext uri="{FF2B5EF4-FFF2-40B4-BE49-F238E27FC236}">
                <a16:creationId xmlns:a16="http://schemas.microsoft.com/office/drawing/2014/main" id="{17F97C61-B56A-4510-82BD-4803AAE9D282}"/>
              </a:ext>
            </a:extLst>
          </p:cNvPr>
          <p:cNvSpPr/>
          <p:nvPr/>
        </p:nvSpPr>
        <p:spPr>
          <a:xfrm>
            <a:off x="881999" y="3932980"/>
            <a:ext cx="1364400" cy="252412"/>
          </a:xfrm>
          <a:prstGeom prst="diamond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dirty="0">
                <a:solidFill>
                  <a:schemeClr val="tx1"/>
                </a:solidFill>
              </a:rPr>
              <a:t>검토</a:t>
            </a:r>
          </a:p>
        </p:txBody>
      </p:sp>
      <p:cxnSp>
        <p:nvCxnSpPr>
          <p:cNvPr id="97" name="직선 화살표 연결선 96">
            <a:extLst>
              <a:ext uri="{FF2B5EF4-FFF2-40B4-BE49-F238E27FC236}">
                <a16:creationId xmlns:a16="http://schemas.microsoft.com/office/drawing/2014/main" id="{88782661-AA0F-4D41-9655-58536877417A}"/>
              </a:ext>
            </a:extLst>
          </p:cNvPr>
          <p:cNvCxnSpPr>
            <a:cxnSpLocks/>
            <a:stCxn id="62" idx="1"/>
            <a:endCxn id="96" idx="3"/>
          </p:cNvCxnSpPr>
          <p:nvPr/>
        </p:nvCxnSpPr>
        <p:spPr>
          <a:xfrm flipH="1">
            <a:off x="2246399" y="4057836"/>
            <a:ext cx="758027" cy="135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꺾인 연결선 25">
            <a:extLst>
              <a:ext uri="{FF2B5EF4-FFF2-40B4-BE49-F238E27FC236}">
                <a16:creationId xmlns:a16="http://schemas.microsoft.com/office/drawing/2014/main" id="{775A4D2D-3D3C-4031-86A9-619C4AD56B50}"/>
              </a:ext>
            </a:extLst>
          </p:cNvPr>
          <p:cNvCxnSpPr>
            <a:cxnSpLocks/>
            <a:stCxn id="96" idx="2"/>
            <a:endCxn id="100" idx="1"/>
          </p:cNvCxnSpPr>
          <p:nvPr/>
        </p:nvCxnSpPr>
        <p:spPr>
          <a:xfrm rot="16200000" flipH="1">
            <a:off x="2131353" y="3618237"/>
            <a:ext cx="305918" cy="1440227"/>
          </a:xfrm>
          <a:prstGeom prst="bentConnector2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직사각형 99">
            <a:extLst>
              <a:ext uri="{FF2B5EF4-FFF2-40B4-BE49-F238E27FC236}">
                <a16:creationId xmlns:a16="http://schemas.microsoft.com/office/drawing/2014/main" id="{33220D30-7DA3-4352-836B-AC3E76104817}"/>
              </a:ext>
            </a:extLst>
          </p:cNvPr>
          <p:cNvSpPr/>
          <p:nvPr/>
        </p:nvSpPr>
        <p:spPr>
          <a:xfrm>
            <a:off x="3004426" y="4365104"/>
            <a:ext cx="1364400" cy="2524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>
                <a:solidFill>
                  <a:srgbClr val="0070C0"/>
                </a:solidFill>
              </a:rPr>
              <a:t>의뢰취소</a:t>
            </a:r>
            <a:endParaRPr lang="ko-KR" altLang="en-US" sz="1000" b="1" dirty="0">
              <a:solidFill>
                <a:srgbClr val="0070C0"/>
              </a:solidFill>
            </a:endParaRPr>
          </a:p>
        </p:txBody>
      </p:sp>
      <p:cxnSp>
        <p:nvCxnSpPr>
          <p:cNvPr id="101" name="꺾인 연결선 80">
            <a:extLst>
              <a:ext uri="{FF2B5EF4-FFF2-40B4-BE49-F238E27FC236}">
                <a16:creationId xmlns:a16="http://schemas.microsoft.com/office/drawing/2014/main" id="{F914402E-4D23-4946-9A14-6253EA98E1DA}"/>
              </a:ext>
            </a:extLst>
          </p:cNvPr>
          <p:cNvCxnSpPr>
            <a:cxnSpLocks/>
            <a:stCxn id="100" idx="3"/>
            <a:endCxn id="60" idx="2"/>
          </p:cNvCxnSpPr>
          <p:nvPr/>
        </p:nvCxnSpPr>
        <p:spPr>
          <a:xfrm flipV="1">
            <a:off x="4368826" y="4184042"/>
            <a:ext cx="835182" cy="307268"/>
          </a:xfrm>
          <a:prstGeom prst="bentConnector2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직선 화살표 연결선 117">
            <a:extLst>
              <a:ext uri="{FF2B5EF4-FFF2-40B4-BE49-F238E27FC236}">
                <a16:creationId xmlns:a16="http://schemas.microsoft.com/office/drawing/2014/main" id="{FDFA716D-DE9A-4C7E-BDC1-0631F7E6065B}"/>
              </a:ext>
            </a:extLst>
          </p:cNvPr>
          <p:cNvCxnSpPr>
            <a:cxnSpLocks/>
            <a:stCxn id="96" idx="0"/>
            <a:endCxn id="120" idx="2"/>
          </p:cNvCxnSpPr>
          <p:nvPr/>
        </p:nvCxnSpPr>
        <p:spPr>
          <a:xfrm flipH="1" flipV="1">
            <a:off x="1562625" y="3478940"/>
            <a:ext cx="1574" cy="45404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직사각형 119">
            <a:extLst>
              <a:ext uri="{FF2B5EF4-FFF2-40B4-BE49-F238E27FC236}">
                <a16:creationId xmlns:a16="http://schemas.microsoft.com/office/drawing/2014/main" id="{1383E084-CD40-4110-94A5-AB6FEFE42F5B}"/>
              </a:ext>
            </a:extLst>
          </p:cNvPr>
          <p:cNvSpPr/>
          <p:nvPr/>
        </p:nvSpPr>
        <p:spPr>
          <a:xfrm>
            <a:off x="880425" y="3226528"/>
            <a:ext cx="1364400" cy="2524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solidFill>
                  <a:srgbClr val="0070C0"/>
                </a:solidFill>
              </a:rPr>
              <a:t>지급</a:t>
            </a:r>
            <a:r>
              <a:rPr lang="en-US" altLang="ko-KR" sz="1000" b="1" dirty="0">
                <a:solidFill>
                  <a:srgbClr val="0070C0"/>
                </a:solidFill>
              </a:rPr>
              <a:t>(</a:t>
            </a:r>
            <a:r>
              <a:rPr lang="ko-KR" altLang="en-US" sz="1000" b="1" dirty="0" err="1">
                <a:solidFill>
                  <a:srgbClr val="0070C0"/>
                </a:solidFill>
              </a:rPr>
              <a:t>부지급</a:t>
            </a:r>
            <a:r>
              <a:rPr lang="en-US" altLang="ko-KR" sz="1000" b="1" dirty="0">
                <a:solidFill>
                  <a:srgbClr val="0070C0"/>
                </a:solidFill>
              </a:rPr>
              <a:t>)</a:t>
            </a:r>
            <a:endParaRPr lang="ko-KR" altLang="en-US" sz="1000" b="1" dirty="0">
              <a:solidFill>
                <a:srgbClr val="0070C0"/>
              </a:solidFill>
            </a:endParaRPr>
          </a:p>
        </p:txBody>
      </p:sp>
      <p:cxnSp>
        <p:nvCxnSpPr>
          <p:cNvPr id="125" name="직선 화살표 연결선 124">
            <a:extLst>
              <a:ext uri="{FF2B5EF4-FFF2-40B4-BE49-F238E27FC236}">
                <a16:creationId xmlns:a16="http://schemas.microsoft.com/office/drawing/2014/main" id="{F17193C0-65BD-4ED8-8673-782FB7605173}"/>
              </a:ext>
            </a:extLst>
          </p:cNvPr>
          <p:cNvCxnSpPr>
            <a:cxnSpLocks/>
            <a:stCxn id="120" idx="0"/>
          </p:cNvCxnSpPr>
          <p:nvPr/>
        </p:nvCxnSpPr>
        <p:spPr>
          <a:xfrm flipH="1" flipV="1">
            <a:off x="1557769" y="2702011"/>
            <a:ext cx="4856" cy="52451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꺾인 연결선 25">
            <a:extLst>
              <a:ext uri="{FF2B5EF4-FFF2-40B4-BE49-F238E27FC236}">
                <a16:creationId xmlns:a16="http://schemas.microsoft.com/office/drawing/2014/main" id="{B3DDCF0A-B5B6-48EF-A060-0CF4A7D0E645}"/>
              </a:ext>
            </a:extLst>
          </p:cNvPr>
          <p:cNvCxnSpPr>
            <a:cxnSpLocks/>
            <a:stCxn id="96" idx="1"/>
            <a:endCxn id="133" idx="1"/>
          </p:cNvCxnSpPr>
          <p:nvPr/>
        </p:nvCxnSpPr>
        <p:spPr>
          <a:xfrm rot="10800000" flipV="1">
            <a:off x="881999" y="4059186"/>
            <a:ext cx="12700" cy="971800"/>
          </a:xfrm>
          <a:prstGeom prst="bentConnector3">
            <a:avLst>
              <a:gd name="adj1" fmla="val 1800000"/>
            </a:avLst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직사각형 132">
            <a:extLst>
              <a:ext uri="{FF2B5EF4-FFF2-40B4-BE49-F238E27FC236}">
                <a16:creationId xmlns:a16="http://schemas.microsoft.com/office/drawing/2014/main" id="{26A3D457-063E-44D1-8F32-32716A40D42A}"/>
              </a:ext>
            </a:extLst>
          </p:cNvPr>
          <p:cNvSpPr/>
          <p:nvPr/>
        </p:nvSpPr>
        <p:spPr>
          <a:xfrm>
            <a:off x="881999" y="4904780"/>
            <a:ext cx="1364400" cy="2524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solidFill>
                  <a:srgbClr val="0070C0"/>
                </a:solidFill>
              </a:rPr>
              <a:t>운영기관검토</a:t>
            </a:r>
          </a:p>
        </p:txBody>
      </p:sp>
      <p:cxnSp>
        <p:nvCxnSpPr>
          <p:cNvPr id="135" name="꺾인 연결선 25">
            <a:extLst>
              <a:ext uri="{FF2B5EF4-FFF2-40B4-BE49-F238E27FC236}">
                <a16:creationId xmlns:a16="http://schemas.microsoft.com/office/drawing/2014/main" id="{11E90C7B-879F-4D5D-9173-B3388AC55D41}"/>
              </a:ext>
            </a:extLst>
          </p:cNvPr>
          <p:cNvCxnSpPr>
            <a:cxnSpLocks/>
            <a:stCxn id="133" idx="3"/>
          </p:cNvCxnSpPr>
          <p:nvPr/>
        </p:nvCxnSpPr>
        <p:spPr>
          <a:xfrm flipV="1">
            <a:off x="2246399" y="4172693"/>
            <a:ext cx="3121397" cy="858293"/>
          </a:xfrm>
          <a:prstGeom prst="bentConnector3">
            <a:avLst>
              <a:gd name="adj1" fmla="val 100067"/>
            </a:avLst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꺾인 연결선 25">
            <a:extLst>
              <a:ext uri="{FF2B5EF4-FFF2-40B4-BE49-F238E27FC236}">
                <a16:creationId xmlns:a16="http://schemas.microsoft.com/office/drawing/2014/main" id="{D2EBE3D7-AB48-4B9B-9B68-3E023750FA6D}"/>
              </a:ext>
            </a:extLst>
          </p:cNvPr>
          <p:cNvCxnSpPr>
            <a:cxnSpLocks/>
          </p:cNvCxnSpPr>
          <p:nvPr/>
        </p:nvCxnSpPr>
        <p:spPr>
          <a:xfrm rot="5400000">
            <a:off x="5120857" y="4675070"/>
            <a:ext cx="1108260" cy="1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꺾인 연결선 25">
            <a:extLst>
              <a:ext uri="{FF2B5EF4-FFF2-40B4-BE49-F238E27FC236}">
                <a16:creationId xmlns:a16="http://schemas.microsoft.com/office/drawing/2014/main" id="{4BB45329-33CE-4A35-883F-66457D88B880}"/>
              </a:ext>
            </a:extLst>
          </p:cNvPr>
          <p:cNvCxnSpPr>
            <a:cxnSpLocks/>
            <a:endCxn id="56" idx="0"/>
          </p:cNvCxnSpPr>
          <p:nvPr/>
        </p:nvCxnSpPr>
        <p:spPr>
          <a:xfrm rot="10800000" flipV="1">
            <a:off x="3622729" y="5213396"/>
            <a:ext cx="2058329" cy="483472"/>
          </a:xfrm>
          <a:prstGeom prst="bentConnector2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ED371882-0626-4E2C-95EA-A7A44F68DBEF}"/>
              </a:ext>
            </a:extLst>
          </p:cNvPr>
          <p:cNvSpPr/>
          <p:nvPr/>
        </p:nvSpPr>
        <p:spPr>
          <a:xfrm>
            <a:off x="2940528" y="5696868"/>
            <a:ext cx="1364400" cy="2524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solidFill>
                  <a:srgbClr val="FF0000"/>
                </a:solidFill>
              </a:rPr>
              <a:t>반려</a:t>
            </a:r>
          </a:p>
        </p:txBody>
      </p:sp>
      <p:cxnSp>
        <p:nvCxnSpPr>
          <p:cNvPr id="57" name="꺾인 연결선 25">
            <a:extLst>
              <a:ext uri="{FF2B5EF4-FFF2-40B4-BE49-F238E27FC236}">
                <a16:creationId xmlns:a16="http://schemas.microsoft.com/office/drawing/2014/main" id="{5E86F185-5D35-4237-84A2-ED86BE950B3A}"/>
              </a:ext>
            </a:extLst>
          </p:cNvPr>
          <p:cNvCxnSpPr>
            <a:cxnSpLocks/>
            <a:stCxn id="69" idx="1"/>
            <a:endCxn id="56" idx="3"/>
          </p:cNvCxnSpPr>
          <p:nvPr/>
        </p:nvCxnSpPr>
        <p:spPr>
          <a:xfrm rot="10800000">
            <a:off x="4304929" y="5823074"/>
            <a:ext cx="229013" cy="1348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ADC67F39-5E11-44DD-A5A6-6E003DA0DEF2}"/>
              </a:ext>
            </a:extLst>
          </p:cNvPr>
          <p:cNvGrpSpPr/>
          <p:nvPr/>
        </p:nvGrpSpPr>
        <p:grpSpPr>
          <a:xfrm>
            <a:off x="1403712" y="2288192"/>
            <a:ext cx="308113" cy="308113"/>
            <a:chOff x="11395867" y="1730200"/>
            <a:chExt cx="308113" cy="308113"/>
          </a:xfrm>
        </p:grpSpPr>
        <p:sp>
          <p:nvSpPr>
            <p:cNvPr id="46" name="타원 45">
              <a:extLst>
                <a:ext uri="{FF2B5EF4-FFF2-40B4-BE49-F238E27FC236}">
                  <a16:creationId xmlns:a16="http://schemas.microsoft.com/office/drawing/2014/main" id="{E024C16D-DB3B-4859-BCE6-FA92366ECCB3}"/>
                </a:ext>
              </a:extLst>
            </p:cNvPr>
            <p:cNvSpPr/>
            <p:nvPr/>
          </p:nvSpPr>
          <p:spPr>
            <a:xfrm>
              <a:off x="11395867" y="1730200"/>
              <a:ext cx="308113" cy="30811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47" name="직선 연결선 46">
              <a:extLst>
                <a:ext uri="{FF2B5EF4-FFF2-40B4-BE49-F238E27FC236}">
                  <a16:creationId xmlns:a16="http://schemas.microsoft.com/office/drawing/2014/main" id="{062DCD3F-F39B-41F3-AB4B-470D82F625CD}"/>
                </a:ext>
              </a:extLst>
            </p:cNvPr>
            <p:cNvCxnSpPr>
              <a:stCxn id="46" idx="1"/>
              <a:endCxn id="46" idx="5"/>
            </p:cNvCxnSpPr>
            <p:nvPr/>
          </p:nvCxnSpPr>
          <p:spPr>
            <a:xfrm>
              <a:off x="11440989" y="1775322"/>
              <a:ext cx="217869" cy="217869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직선 연결선 47">
              <a:extLst>
                <a:ext uri="{FF2B5EF4-FFF2-40B4-BE49-F238E27FC236}">
                  <a16:creationId xmlns:a16="http://schemas.microsoft.com/office/drawing/2014/main" id="{36A4FC70-DF4B-4AF7-BF2A-02C2C8978508}"/>
                </a:ext>
              </a:extLst>
            </p:cNvPr>
            <p:cNvCxnSpPr>
              <a:stCxn id="46" idx="3"/>
              <a:endCxn id="46" idx="7"/>
            </p:cNvCxnSpPr>
            <p:nvPr/>
          </p:nvCxnSpPr>
          <p:spPr>
            <a:xfrm flipV="1">
              <a:off x="11440989" y="1775322"/>
              <a:ext cx="217869" cy="217869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34509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96339" y="890075"/>
            <a:ext cx="6534662" cy="5328592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6894488" y="890358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090412"/>
              </p:ext>
            </p:extLst>
          </p:nvPr>
        </p:nvGraphicFramePr>
        <p:xfrm>
          <a:off x="6912000" y="892084"/>
          <a:ext cx="2721520" cy="192327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92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76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 지원금지급신청서 작성 화면</a:t>
                      </a:r>
                    </a:p>
                    <a:p>
                      <a:pPr algn="l" latinLnBrk="1"/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지원금 신청 현황</a:t>
                      </a:r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대표 사업장 현황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지원금 신청 현황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신청한 지원금 처리현황 확인 가능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대표 사업장 현황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10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참여신청서 대표 사업장 현황 정보 제공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22" name="직선 연결선 221"/>
          <p:cNvCxnSpPr/>
          <p:nvPr/>
        </p:nvCxnSpPr>
        <p:spPr>
          <a:xfrm>
            <a:off x="105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1329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2554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3778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>
            <a:off x="5002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6226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7450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8674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632520" y="159023"/>
            <a:ext cx="55755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고용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24 </a:t>
            </a:r>
            <a:r>
              <a:rPr lang="ko-KR" altLang="en-US" sz="2400" b="1" dirty="0" err="1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대민포털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 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– 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지원금 지급 신청서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(1)</a:t>
            </a:r>
            <a:endParaRPr lang="ko-KR" altLang="en-US" sz="2400" b="1" dirty="0">
              <a:solidFill>
                <a:schemeClr val="accent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781" y="159023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 3</a:t>
            </a:r>
            <a:endParaRPr lang="ko-KR" altLang="en-US" sz="24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E3AA047-54C0-468C-9375-64D9D1F82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540" y="1040618"/>
            <a:ext cx="5686259" cy="477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3844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96339" y="890075"/>
            <a:ext cx="6534662" cy="5328592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6894488" y="890358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973703"/>
              </p:ext>
            </p:extLst>
          </p:nvPr>
        </p:nvGraphicFramePr>
        <p:xfrm>
          <a:off x="6912000" y="892084"/>
          <a:ext cx="2721520" cy="231321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92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76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 지원금지급신청서 작성 화면</a:t>
                      </a:r>
                    </a:p>
                    <a:p>
                      <a:pPr algn="l" latinLnBrk="1"/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첨부파일</a:t>
                      </a:r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기업명의 계좌정보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첨부파일 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개인정보가 포함된 자료는 첨부할 수 없음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파일 암호화를 한 경우에는 업로드 가능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첨부한 서류는 운영기관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고용센터에서 확인가능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2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baseline="0" dirty="0">
                          <a:solidFill>
                            <a:schemeClr val="tx1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계좌번호</a:t>
                      </a:r>
                      <a:endParaRPr lang="en-US" altLang="ko-KR" sz="1050" b="1" u="none" baseline="0" dirty="0">
                        <a:solidFill>
                          <a:schemeClr val="tx1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baseline="0" dirty="0">
                        <a:solidFill>
                          <a:schemeClr val="tx1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기업명의 계좌번호 입력</a:t>
                      </a:r>
                      <a:endParaRPr lang="en-US" altLang="ko-KR" sz="950" b="1" u="none" baseline="0" dirty="0">
                        <a:solidFill>
                          <a:schemeClr val="tx1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222" name="직선 연결선 221"/>
          <p:cNvCxnSpPr/>
          <p:nvPr/>
        </p:nvCxnSpPr>
        <p:spPr>
          <a:xfrm>
            <a:off x="105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1329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2554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3778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>
            <a:off x="5002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6226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7450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8674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632520" y="159023"/>
            <a:ext cx="55755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고용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24 </a:t>
            </a:r>
            <a:r>
              <a:rPr lang="ko-KR" altLang="en-US" sz="2400" b="1" dirty="0" err="1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대민포털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 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– 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지원금 지급 신청서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(2)</a:t>
            </a:r>
            <a:endParaRPr lang="ko-KR" altLang="en-US" sz="2400" b="1" dirty="0">
              <a:solidFill>
                <a:schemeClr val="accent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781" y="159023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 3</a:t>
            </a:r>
            <a:endParaRPr lang="ko-KR" altLang="en-US" sz="24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57DB7D1-4C45-4D36-B6F9-6993BAA8A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254" y="1001483"/>
            <a:ext cx="5908071" cy="520322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BDA1099-6C4B-4F4B-A97C-A606D3C08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950" y="1628800"/>
            <a:ext cx="6120680" cy="355330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B4BAE5-77EE-4E02-9653-181F4940E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950" y="5307478"/>
            <a:ext cx="6120680" cy="78581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9869DDBF-194D-44F7-87C6-FCF1280D578C}"/>
              </a:ext>
            </a:extLst>
          </p:cNvPr>
          <p:cNvSpPr/>
          <p:nvPr/>
        </p:nvSpPr>
        <p:spPr>
          <a:xfrm>
            <a:off x="483579" y="1709057"/>
            <a:ext cx="225005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1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F0BFFD26-99BC-476A-9F30-A2661B592B76}"/>
              </a:ext>
            </a:extLst>
          </p:cNvPr>
          <p:cNvSpPr/>
          <p:nvPr/>
        </p:nvSpPr>
        <p:spPr>
          <a:xfrm>
            <a:off x="483579" y="5592387"/>
            <a:ext cx="225005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2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818090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96339" y="890075"/>
            <a:ext cx="6534662" cy="5328592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6894488" y="890358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744224"/>
              </p:ext>
            </p:extLst>
          </p:nvPr>
        </p:nvGraphicFramePr>
        <p:xfrm>
          <a:off x="6912000" y="892084"/>
          <a:ext cx="2721520" cy="338895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92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76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 지원금지급신청서 작성 화면</a:t>
                      </a:r>
                      <a:endParaRPr lang="en-US" altLang="ko-KR" sz="1050" b="1" u="sng" dirty="0">
                        <a:solidFill>
                          <a:srgbClr val="3333FF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algn="l" latinLnBrk="1"/>
                      <a:r>
                        <a:rPr lang="ko-KR" altLang="en-US" sz="1050" b="1" u="sng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장기인센티브 신청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장기인센티브 여부 </a:t>
                      </a:r>
                      <a:r>
                        <a:rPr lang="ko-KR" altLang="en-US" sz="950" b="1" u="none" baseline="0" dirty="0">
                          <a:solidFill>
                            <a:schemeClr val="tx1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선택</a:t>
                      </a:r>
                      <a:endParaRPr lang="en-US" altLang="ko-KR" sz="950" b="1" u="none" baseline="0" dirty="0">
                        <a:solidFill>
                          <a:schemeClr val="tx1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schemeClr val="tx1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선택한 경우 장기인센티브 대상자 조회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선택 해제의 경우 일반 지원금 대상자 조회</a:t>
                      </a:r>
                      <a:endParaRPr lang="en-US" altLang="ko-KR" sz="950" b="1" u="none" baseline="0" dirty="0">
                        <a:solidFill>
                          <a:schemeClr val="tx1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 2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추가</a:t>
                      </a:r>
                      <a:r>
                        <a:rPr lang="en-US" altLang="ko-KR" sz="10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+ </a:t>
                      </a:r>
                      <a:r>
                        <a:rPr lang="ko-KR" altLang="en-US" sz="10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버튼</a:t>
                      </a: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클릭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장기인센티브 여부 선택 후 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‘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추가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버튼 클릭 시 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장기인센티브 대상자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조회 가능</a:t>
                      </a:r>
                      <a:endParaRPr lang="en-US" altLang="ko-KR" sz="950" b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 (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채용일 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+ 24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개월 초과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금액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: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40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만원 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X 12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개월 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= 480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만원 </a:t>
                      </a:r>
                      <a:endParaRPr lang="en-US" altLang="ko-KR" sz="950" b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3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신청 프로세스</a:t>
                      </a:r>
                      <a:endParaRPr lang="en-US" altLang="ko-KR" sz="950" b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장기인센티브의 경우 신청 시 운영기관이 아닌 </a:t>
                      </a:r>
                      <a:r>
                        <a:rPr lang="ko-KR" altLang="en-US" sz="950" b="1" u="none" baseline="0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고용센터 검토 및 지급 처리</a:t>
                      </a:r>
                      <a:endParaRPr lang="en-US" altLang="ko-KR" sz="950" b="1" u="none" baseline="0" dirty="0">
                        <a:solidFill>
                          <a:srgbClr val="3333FF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그 외 프로세스는 동일함</a:t>
                      </a:r>
                      <a:endParaRPr lang="en-US" altLang="ko-KR" sz="950" b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2652788"/>
                  </a:ext>
                </a:extLst>
              </a:tr>
            </a:tbl>
          </a:graphicData>
        </a:graphic>
      </p:graphicFrame>
      <p:cxnSp>
        <p:nvCxnSpPr>
          <p:cNvPr id="222" name="직선 연결선 221"/>
          <p:cNvCxnSpPr/>
          <p:nvPr/>
        </p:nvCxnSpPr>
        <p:spPr>
          <a:xfrm>
            <a:off x="105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1329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2554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3778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>
            <a:off x="5002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6226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7450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8674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그림 8">
            <a:extLst>
              <a:ext uri="{FF2B5EF4-FFF2-40B4-BE49-F238E27FC236}">
                <a16:creationId xmlns:a16="http://schemas.microsoft.com/office/drawing/2014/main" id="{F6B95035-91A8-4A6D-B087-DC7DE25D5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143" y="1224516"/>
            <a:ext cx="6387970" cy="4652756"/>
          </a:xfrm>
          <a:prstGeom prst="rect">
            <a:avLst/>
          </a:prstGeom>
        </p:spPr>
      </p:pic>
      <p:sp>
        <p:nvSpPr>
          <p:cNvPr id="21" name="직사각형 20"/>
          <p:cNvSpPr/>
          <p:nvPr/>
        </p:nvSpPr>
        <p:spPr>
          <a:xfrm>
            <a:off x="632520" y="159023"/>
            <a:ext cx="765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고용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24 </a:t>
            </a:r>
            <a:r>
              <a:rPr lang="ko-KR" altLang="en-US" sz="2400" b="1" dirty="0" err="1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대민포털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 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– 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지원금 지급 신청서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(3) </a:t>
            </a:r>
            <a:r>
              <a:rPr lang="en-US" altLang="ko-KR" sz="2400" b="1" dirty="0">
                <a:solidFill>
                  <a:srgbClr val="FF0000"/>
                </a:solidFill>
                <a:latin typeface="한컴 고딕" pitchFamily="2" charset="-127"/>
                <a:ea typeface="한컴 고딕" pitchFamily="2" charset="-127"/>
              </a:rPr>
              <a:t>[</a:t>
            </a:r>
            <a:r>
              <a:rPr lang="ko-KR" altLang="en-US" sz="2400" b="1" dirty="0">
                <a:solidFill>
                  <a:srgbClr val="FF0000"/>
                </a:solidFill>
                <a:latin typeface="한컴 고딕" pitchFamily="2" charset="-127"/>
                <a:ea typeface="한컴 고딕" pitchFamily="2" charset="-127"/>
              </a:rPr>
              <a:t>장기인센티브</a:t>
            </a:r>
            <a:r>
              <a:rPr lang="en-US" altLang="ko-KR" sz="2400" b="1" dirty="0">
                <a:solidFill>
                  <a:srgbClr val="FF0000"/>
                </a:solidFill>
                <a:latin typeface="한컴 고딕" pitchFamily="2" charset="-127"/>
                <a:ea typeface="한컴 고딕" pitchFamily="2" charset="-127"/>
              </a:rPr>
              <a:t>]</a:t>
            </a:r>
            <a:endParaRPr lang="ko-KR" altLang="en-US" sz="2400" b="1" dirty="0">
              <a:solidFill>
                <a:srgbClr val="FF0000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781" y="159023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 3</a:t>
            </a:r>
            <a:endParaRPr lang="ko-KR" altLang="en-US" sz="24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FE80B2-D12C-497B-B3E1-4B2DEEDE2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1111" y="1802739"/>
            <a:ext cx="560315" cy="36136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D0370EBA-56F0-450F-97B5-03FB82568CC6}"/>
              </a:ext>
            </a:extLst>
          </p:cNvPr>
          <p:cNvSpPr/>
          <p:nvPr/>
        </p:nvSpPr>
        <p:spPr>
          <a:xfrm>
            <a:off x="1440162" y="1759910"/>
            <a:ext cx="225005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1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BDF65920-7660-4461-A2D1-BB397DCDA3B2}"/>
              </a:ext>
            </a:extLst>
          </p:cNvPr>
          <p:cNvSpPr/>
          <p:nvPr/>
        </p:nvSpPr>
        <p:spPr>
          <a:xfrm>
            <a:off x="5698204" y="1867910"/>
            <a:ext cx="225005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2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5D20DF-B764-4D93-A42B-701089D00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0162" y="1312193"/>
            <a:ext cx="527647" cy="36004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346976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96339" y="890075"/>
            <a:ext cx="6534662" cy="5328592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6894488" y="890358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824854"/>
              </p:ext>
            </p:extLst>
          </p:nvPr>
        </p:nvGraphicFramePr>
        <p:xfrm>
          <a:off x="6912000" y="892084"/>
          <a:ext cx="2721520" cy="232845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92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76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 지원금지급신청서 작성 화면</a:t>
                      </a:r>
                    </a:p>
                    <a:p>
                      <a:pPr algn="l" latinLnBrk="1"/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신청내용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신청금액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10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신청금액은 신청기간에 따라 달라질 수 있음</a:t>
                      </a:r>
                      <a:r>
                        <a:rPr lang="en-US" altLang="ko-KR" sz="10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.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개월 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60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만원 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X 3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개월 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= 180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만원 신청가능</a:t>
                      </a:r>
                      <a:endParaRPr lang="en-US" altLang="ko-KR" sz="950" b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 2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항목추가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지원금 신청 대상자를 추가할 수 있는 버튼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222" name="직선 연결선 221"/>
          <p:cNvCxnSpPr/>
          <p:nvPr/>
        </p:nvCxnSpPr>
        <p:spPr>
          <a:xfrm>
            <a:off x="105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1329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2554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3778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>
            <a:off x="5002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6226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7450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8674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632520" y="159023"/>
            <a:ext cx="55755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고용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24 </a:t>
            </a:r>
            <a:r>
              <a:rPr lang="ko-KR" altLang="en-US" sz="2400" b="1" dirty="0" err="1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대민포털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 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– 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지원금 지급 신청서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(4)</a:t>
            </a:r>
            <a:endParaRPr lang="ko-KR" altLang="en-US" sz="2400" b="1" dirty="0">
              <a:solidFill>
                <a:schemeClr val="accent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781" y="159023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 3</a:t>
            </a:r>
            <a:endParaRPr lang="ko-KR" altLang="en-US" sz="24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BA6180B7-9069-451C-94A3-5607AE99A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314" y="1291911"/>
            <a:ext cx="6198409" cy="452492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4FE80B2-D12C-497B-B3E1-4B2DEEDE2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4562" y="2931890"/>
            <a:ext cx="2131916" cy="49711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D0370EBA-56F0-450F-97B5-03FB82568CC6}"/>
              </a:ext>
            </a:extLst>
          </p:cNvPr>
          <p:cNvSpPr/>
          <p:nvPr/>
        </p:nvSpPr>
        <p:spPr>
          <a:xfrm>
            <a:off x="3706069" y="2837362"/>
            <a:ext cx="225005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1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BDF65920-7660-4461-A2D1-BB397DCDA3B2}"/>
              </a:ext>
            </a:extLst>
          </p:cNvPr>
          <p:cNvSpPr/>
          <p:nvPr/>
        </p:nvSpPr>
        <p:spPr>
          <a:xfrm>
            <a:off x="5521612" y="1408367"/>
            <a:ext cx="225005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2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5D20DF-B764-4D93-A42B-701089D00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1104" y="1408367"/>
            <a:ext cx="527647" cy="21600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419085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96339" y="890075"/>
            <a:ext cx="6534662" cy="5328592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6894488" y="890358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181214"/>
              </p:ext>
            </p:extLst>
          </p:nvPr>
        </p:nvGraphicFramePr>
        <p:xfrm>
          <a:off x="6912000" y="892084"/>
          <a:ext cx="2721520" cy="18699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92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76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 지원금지급신청서 작성 화면</a:t>
                      </a:r>
                    </a:p>
                    <a:p>
                      <a:pPr algn="l" latinLnBrk="1"/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지원제외 기업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확인서</a:t>
                      </a:r>
                      <a:r>
                        <a:rPr lang="en-US" altLang="ko-KR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지원제외 기업</a:t>
                      </a:r>
                      <a:r>
                        <a:rPr lang="en-US" altLang="ko-KR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기업이 신청서 신청 시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“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예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”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를 선택한 항목이 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개 이상 있는 경우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신청 불가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※ 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지침 내 확인서가 변경될 경우 내용이 변경될 수 있습니다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.</a:t>
                      </a:r>
                      <a:endParaRPr lang="en-US" altLang="ko-KR" sz="950" b="1" i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22" name="직선 연결선 221"/>
          <p:cNvCxnSpPr/>
          <p:nvPr/>
        </p:nvCxnSpPr>
        <p:spPr>
          <a:xfrm>
            <a:off x="105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1329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2554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3778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>
            <a:off x="5002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6226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7450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8674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632520" y="159023"/>
            <a:ext cx="55755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고용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24 </a:t>
            </a:r>
            <a:r>
              <a:rPr lang="ko-KR" altLang="en-US" sz="2400" b="1" dirty="0" err="1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대민포털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 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– 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지원금 지급 신청서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(5)</a:t>
            </a:r>
            <a:endParaRPr lang="ko-KR" altLang="en-US" sz="2400" b="1" dirty="0">
              <a:solidFill>
                <a:schemeClr val="accent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781" y="159023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 3</a:t>
            </a:r>
            <a:endParaRPr lang="ko-KR" altLang="en-US" sz="24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2966F39-F606-45BE-B30F-33375CC19F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10" y="1537464"/>
            <a:ext cx="6079013" cy="403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615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96339" y="890075"/>
            <a:ext cx="6534662" cy="5328592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6894488" y="890358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720178"/>
              </p:ext>
            </p:extLst>
          </p:nvPr>
        </p:nvGraphicFramePr>
        <p:xfrm>
          <a:off x="6912000" y="892084"/>
          <a:ext cx="2721520" cy="268606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92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76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고용</a:t>
                      </a:r>
                      <a:r>
                        <a:rPr lang="en-US" altLang="ko-KR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24 </a:t>
                      </a:r>
                      <a:r>
                        <a:rPr lang="ko-KR" altLang="en-US" sz="1050" b="1" u="sng" dirty="0" err="1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대민포털</a:t>
                      </a:r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홈페이지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로그인</a:t>
                      </a: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공동인증서로 로그인 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(</a:t>
                      </a: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사업자등록번호 기준</a:t>
                      </a:r>
                      <a:r>
                        <a:rPr lang="en-US" altLang="ko-KR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대리인 도약장려금 업무수행 불가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0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222" name="직선 연결선 221"/>
          <p:cNvCxnSpPr/>
          <p:nvPr/>
        </p:nvCxnSpPr>
        <p:spPr>
          <a:xfrm>
            <a:off x="105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1329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2554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3778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>
            <a:off x="5002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6226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7450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8674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632520" y="159023"/>
            <a:ext cx="35766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고용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24 </a:t>
            </a:r>
            <a:r>
              <a:rPr lang="ko-KR" altLang="en-US" sz="2400" b="1" dirty="0" err="1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대민포털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 홈페이지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8781" y="159023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 1</a:t>
            </a:r>
            <a:endParaRPr lang="ko-KR" altLang="en-US" sz="24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19414885-2B57-4F87-BF8F-6866BDB5D021}"/>
              </a:ext>
            </a:extLst>
          </p:cNvPr>
          <p:cNvSpPr/>
          <p:nvPr/>
        </p:nvSpPr>
        <p:spPr>
          <a:xfrm>
            <a:off x="2216696" y="5589240"/>
            <a:ext cx="2207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en-US" altLang="ko-KR" b="1" u="sng" dirty="0">
                <a:solidFill>
                  <a:srgbClr val="3333FF"/>
                </a:solidFill>
                <a:latin typeface="한컴 고딕" pitchFamily="2" charset="-127"/>
                <a:ea typeface="한컴 고딕" pitchFamily="2" charset="-127"/>
              </a:rPr>
              <a:t>www.work24.go.kr</a:t>
            </a:r>
            <a:endParaRPr lang="ko-KR" altLang="en-US" b="1" u="sng" dirty="0">
              <a:solidFill>
                <a:srgbClr val="3333FF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D2B51157-1B1A-4A6B-8864-67B865BFF3DD}"/>
              </a:ext>
            </a:extLst>
          </p:cNvPr>
          <p:cNvGrpSpPr/>
          <p:nvPr/>
        </p:nvGrpSpPr>
        <p:grpSpPr>
          <a:xfrm>
            <a:off x="490790" y="1464958"/>
            <a:ext cx="5945760" cy="3928084"/>
            <a:chOff x="447400" y="1780288"/>
            <a:chExt cx="5945760" cy="3928084"/>
          </a:xfrm>
        </p:grpSpPr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88FBF452-9188-4210-AFA3-DAA0732377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7400" y="1780288"/>
              <a:ext cx="5945760" cy="3928084"/>
            </a:xfrm>
            <a:prstGeom prst="rect">
              <a:avLst/>
            </a:prstGeom>
          </p:spPr>
        </p:pic>
        <p:sp>
          <p:nvSpPr>
            <p:cNvPr id="26" name="TextBox 24">
              <a:extLst>
                <a:ext uri="{FF2B5EF4-FFF2-40B4-BE49-F238E27FC236}">
                  <a16:creationId xmlns:a16="http://schemas.microsoft.com/office/drawing/2014/main" id="{B44DFB0C-6070-430E-BB3C-17B39A22C8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4888" y="3335107"/>
              <a:ext cx="1800200" cy="212956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/>
              <a:endParaRPr lang="ko-KR" altLang="en-US" b="1" dirty="0">
                <a:latin typeface="한컴 고딕" pitchFamily="2" charset="-127"/>
                <a:ea typeface="한컴 고딕" pitchFamily="2" charset="-127"/>
              </a:endParaRPr>
            </a:p>
          </p:txBody>
        </p:sp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AD249F7A-02BE-46CF-B071-567870D3CFF2}"/>
                </a:ext>
              </a:extLst>
            </p:cNvPr>
            <p:cNvSpPr/>
            <p:nvPr/>
          </p:nvSpPr>
          <p:spPr>
            <a:xfrm>
              <a:off x="3670205" y="3321000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50" b="1" dirty="0">
                  <a:solidFill>
                    <a:schemeClr val="bg1"/>
                  </a:solidFill>
                  <a:latin typeface="한컴 고딕" pitchFamily="2" charset="-127"/>
                  <a:ea typeface="한컴 고딕" pitchFamily="2" charset="-127"/>
                </a:rPr>
                <a:t>1</a:t>
              </a:r>
              <a:endParaRPr lang="ko-KR" altLang="en-US" sz="10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97857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96339" y="890075"/>
            <a:ext cx="6534662" cy="5328592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6894488" y="890358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637149"/>
              </p:ext>
            </p:extLst>
          </p:nvPr>
        </p:nvGraphicFramePr>
        <p:xfrm>
          <a:off x="6912000" y="892084"/>
          <a:ext cx="2721520" cy="18699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92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76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 지원금지급신청서 작성 화면</a:t>
                      </a:r>
                    </a:p>
                    <a:p>
                      <a:pPr algn="l" latinLnBrk="1"/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지원대상 청년 요건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확인서</a:t>
                      </a:r>
                      <a:r>
                        <a:rPr lang="en-US" altLang="ko-KR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지원제외 청년</a:t>
                      </a:r>
                      <a:r>
                        <a:rPr lang="en-US" altLang="ko-KR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기업이 신청서 신청 시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 “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확인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”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을 선택하지 않은 항목이 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개 이상 있는 경우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신청 불가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※ 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지침 내 확인서가 변경될 경우 내용이 변경될 수 있습니다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.</a:t>
                      </a:r>
                      <a:endParaRPr lang="en-US" altLang="ko-KR" sz="950" b="1" i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22" name="직선 연결선 221"/>
          <p:cNvCxnSpPr/>
          <p:nvPr/>
        </p:nvCxnSpPr>
        <p:spPr>
          <a:xfrm>
            <a:off x="105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1329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2554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3778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>
            <a:off x="5002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6226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7450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8674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632520" y="159023"/>
            <a:ext cx="8125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청년 일자리 창출 지원 사업 홈페이지 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– 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지원금 지급 신청서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(5)</a:t>
            </a:r>
            <a:endParaRPr lang="ko-KR" altLang="en-US" sz="2400" b="1" dirty="0">
              <a:solidFill>
                <a:schemeClr val="accent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781" y="159023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 3</a:t>
            </a:r>
            <a:endParaRPr lang="ko-KR" altLang="en-US" sz="24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9056090-628B-40E5-B482-CD9FA281F9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16" y="1026165"/>
            <a:ext cx="6292802" cy="505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9440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96339" y="890075"/>
            <a:ext cx="6534662" cy="5328592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6894488" y="890358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049940"/>
              </p:ext>
            </p:extLst>
          </p:nvPr>
        </p:nvGraphicFramePr>
        <p:xfrm>
          <a:off x="6912000" y="892084"/>
          <a:ext cx="2721520" cy="290035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92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76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 지원금지급신청서 작성 화면</a:t>
                      </a:r>
                      <a:endParaRPr lang="en-US" altLang="ko-KR" sz="1050" b="1" u="sng" dirty="0">
                        <a:solidFill>
                          <a:srgbClr val="3333FF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algn="l" latinLnBrk="1"/>
                      <a:r>
                        <a:rPr lang="ko-KR" altLang="en-US" sz="1050" b="1" u="none" dirty="0">
                          <a:solidFill>
                            <a:schemeClr val="tx1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확인서</a:t>
                      </a:r>
                      <a:r>
                        <a:rPr lang="en-US" altLang="ko-KR" sz="1050" b="1" u="none" dirty="0">
                          <a:solidFill>
                            <a:schemeClr val="tx1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1050" b="1" u="none" dirty="0">
                          <a:solidFill>
                            <a:schemeClr val="tx1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사업주명</a:t>
                      </a:r>
                      <a:r>
                        <a:rPr lang="en-US" altLang="ko-KR" sz="1050" b="1" u="none" dirty="0">
                          <a:solidFill>
                            <a:schemeClr val="tx1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1050" b="1" u="none" dirty="0">
                          <a:solidFill>
                            <a:schemeClr val="tx1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신청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확인서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“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확인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”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을 선택하지 않은 항목이 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개 이상 있는 경우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신청 불가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“</a:t>
                      </a:r>
                      <a:r>
                        <a:rPr lang="ko-KR" altLang="en-US" sz="950" b="1" u="none" baseline="0" dirty="0" err="1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아니오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”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를 선택한 경우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신청 불가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2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100" b="1" i="0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신청</a:t>
                      </a:r>
                      <a:endParaRPr lang="en-US" altLang="ko-KR" sz="1100" b="1" i="0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i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필수항목</a:t>
                      </a:r>
                      <a:r>
                        <a:rPr lang="en-US" altLang="ko-KR" sz="950" b="1" u="none" baseline="0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(*)</a:t>
                      </a:r>
                      <a:r>
                        <a:rPr lang="ko-KR" altLang="en-US" sz="950" b="1" u="none" baseline="0" dirty="0">
                          <a:solidFill>
                            <a:schemeClr val="tx1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이 모두 작성된 경우 제출 가능</a:t>
                      </a:r>
                      <a:endParaRPr lang="en-US" altLang="ko-KR" sz="950" b="1" u="none" baseline="0" dirty="0">
                        <a:solidFill>
                          <a:schemeClr val="tx1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schemeClr val="tx1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222" name="직선 연결선 221"/>
          <p:cNvCxnSpPr/>
          <p:nvPr/>
        </p:nvCxnSpPr>
        <p:spPr>
          <a:xfrm>
            <a:off x="105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1329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2554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3778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>
            <a:off x="5002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6226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7450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8674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632520" y="159023"/>
            <a:ext cx="8125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청년 일자리 창출 지원 사업 홈페이지 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– 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지원금 지급 신청서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(6)</a:t>
            </a:r>
            <a:endParaRPr lang="ko-KR" altLang="en-US" sz="2400" b="1" dirty="0">
              <a:solidFill>
                <a:schemeClr val="accent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781" y="159023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 3</a:t>
            </a:r>
            <a:endParaRPr lang="ko-KR" altLang="en-US" sz="24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29E1219-82CA-4468-AE39-D363AF938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273" y="1518533"/>
            <a:ext cx="6285734" cy="3600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EDCF2E8-CD82-4EAD-8BF0-E583826B2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091" y="1964089"/>
            <a:ext cx="6230866" cy="2436136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64095C8-80A1-4C29-85DF-F879A693D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3291" y="4634894"/>
            <a:ext cx="1610666" cy="397331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E3725C07-C7BD-454D-9D4E-213002E02FF9}"/>
              </a:ext>
            </a:extLst>
          </p:cNvPr>
          <p:cNvSpPr/>
          <p:nvPr/>
        </p:nvSpPr>
        <p:spPr>
          <a:xfrm>
            <a:off x="363091" y="1693262"/>
            <a:ext cx="225005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1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3FE15E5B-7296-4A3C-B77D-DAA45100326E}"/>
              </a:ext>
            </a:extLst>
          </p:cNvPr>
          <p:cNvSpPr/>
          <p:nvPr/>
        </p:nvSpPr>
        <p:spPr>
          <a:xfrm>
            <a:off x="4727995" y="4725559"/>
            <a:ext cx="225005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2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035942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직선 연결선 53">
            <a:extLst>
              <a:ext uri="{FF2B5EF4-FFF2-40B4-BE49-F238E27FC236}">
                <a16:creationId xmlns:a16="http://schemas.microsoft.com/office/drawing/2014/main" id="{C2A61400-32F5-4465-B574-8461744F1D63}"/>
              </a:ext>
            </a:extLst>
          </p:cNvPr>
          <p:cNvCxnSpPr/>
          <p:nvPr/>
        </p:nvCxnSpPr>
        <p:spPr>
          <a:xfrm>
            <a:off x="5169024" y="1628800"/>
            <a:ext cx="0" cy="4467348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/>
          <p:cNvSpPr/>
          <p:nvPr/>
        </p:nvSpPr>
        <p:spPr>
          <a:xfrm>
            <a:off x="5204008" y="1191096"/>
            <a:ext cx="4429513" cy="3571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b="1" dirty="0">
                <a:solidFill>
                  <a:schemeClr val="tx1"/>
                </a:solidFill>
                <a:latin typeface="한컴 고딕" pitchFamily="2" charset="-127"/>
                <a:ea typeface="한컴 고딕" pitchFamily="2" charset="-127"/>
              </a:rPr>
              <a:t>운영기관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272480" y="1628800"/>
            <a:ext cx="9361040" cy="4608512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632520" y="159023"/>
            <a:ext cx="5460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(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추가지급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) 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지원금 지급 신청서 처리 절차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78526" y="100301"/>
            <a:ext cx="4235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4</a:t>
            </a:r>
            <a:endParaRPr lang="ko-KR" altLang="en-US" sz="32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8111259" y="2024460"/>
            <a:ext cx="1365250" cy="2524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dirty="0">
                <a:solidFill>
                  <a:schemeClr val="tx1"/>
                </a:solidFill>
              </a:rPr>
              <a:t>신청서 작성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5601072" y="2464671"/>
            <a:ext cx="1365250" cy="2524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solidFill>
                  <a:srgbClr val="0070C0"/>
                </a:solidFill>
              </a:rPr>
              <a:t>신청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3441695" y="3382406"/>
            <a:ext cx="1364400" cy="2524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solidFill>
                  <a:srgbClr val="0070C0"/>
                </a:solidFill>
              </a:rPr>
              <a:t>접수</a:t>
            </a:r>
          </a:p>
        </p:txBody>
      </p:sp>
      <p:sp>
        <p:nvSpPr>
          <p:cNvPr id="27" name="직사각형 26"/>
          <p:cNvSpPr/>
          <p:nvPr/>
        </p:nvSpPr>
        <p:spPr>
          <a:xfrm>
            <a:off x="5601072" y="3392612"/>
            <a:ext cx="1365250" cy="2524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solidFill>
                  <a:srgbClr val="0070C0"/>
                </a:solidFill>
              </a:rPr>
              <a:t>회수</a:t>
            </a:r>
          </a:p>
        </p:txBody>
      </p:sp>
      <p:cxnSp>
        <p:nvCxnSpPr>
          <p:cNvPr id="28" name="꺾인 연결선 80"/>
          <p:cNvCxnSpPr>
            <a:cxnSpLocks/>
            <a:stCxn id="27" idx="3"/>
            <a:endCxn id="15" idx="2"/>
          </p:cNvCxnSpPr>
          <p:nvPr/>
        </p:nvCxnSpPr>
        <p:spPr>
          <a:xfrm flipV="1">
            <a:off x="6966322" y="2276872"/>
            <a:ext cx="1827562" cy="1241946"/>
          </a:xfrm>
          <a:prstGeom prst="bentConnector2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화살표 연결선 34"/>
          <p:cNvCxnSpPr>
            <a:cxnSpLocks/>
            <a:stCxn id="17" idx="1"/>
            <a:endCxn id="18" idx="3"/>
          </p:cNvCxnSpPr>
          <p:nvPr/>
        </p:nvCxnSpPr>
        <p:spPr>
          <a:xfrm flipH="1">
            <a:off x="4808983" y="2590877"/>
            <a:ext cx="792089" cy="271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0F5CF159-E19A-473D-B286-A233E8702A23}"/>
              </a:ext>
            </a:extLst>
          </p:cNvPr>
          <p:cNvSpPr/>
          <p:nvPr/>
        </p:nvSpPr>
        <p:spPr>
          <a:xfrm>
            <a:off x="272480" y="1191096"/>
            <a:ext cx="4824536" cy="3571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b="1" dirty="0">
                <a:solidFill>
                  <a:schemeClr val="tx1"/>
                </a:solidFill>
                <a:latin typeface="한컴 고딕" pitchFamily="2" charset="-127"/>
                <a:ea typeface="한컴 고딕" pitchFamily="2" charset="-127"/>
              </a:rPr>
              <a:t>고용센터</a:t>
            </a: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FEA5728B-528C-4DDD-BEBC-7368A73E8B33}"/>
              </a:ext>
            </a:extLst>
          </p:cNvPr>
          <p:cNvSpPr/>
          <p:nvPr/>
        </p:nvSpPr>
        <p:spPr>
          <a:xfrm>
            <a:off x="272480" y="763614"/>
            <a:ext cx="9361040" cy="3571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b="1" dirty="0">
                <a:solidFill>
                  <a:schemeClr val="tx1"/>
                </a:solidFill>
                <a:latin typeface="한컴 고딕" pitchFamily="2" charset="-127"/>
                <a:ea typeface="한컴 고딕" pitchFamily="2" charset="-127"/>
              </a:rPr>
              <a:t>고용</a:t>
            </a:r>
            <a:r>
              <a:rPr lang="en-US" altLang="ko-KR" b="1" dirty="0">
                <a:solidFill>
                  <a:schemeClr val="tx1"/>
                </a:solidFill>
                <a:latin typeface="한컴 고딕" pitchFamily="2" charset="-127"/>
                <a:ea typeface="한컴 고딕" pitchFamily="2" charset="-127"/>
              </a:rPr>
              <a:t>24 </a:t>
            </a:r>
            <a:r>
              <a:rPr lang="ko-KR" altLang="en-US" b="1" dirty="0" err="1">
                <a:solidFill>
                  <a:schemeClr val="tx1"/>
                </a:solidFill>
                <a:latin typeface="한컴 고딕" pitchFamily="2" charset="-127"/>
                <a:ea typeface="한컴 고딕" pitchFamily="2" charset="-127"/>
              </a:rPr>
              <a:t>행정포털</a:t>
            </a:r>
            <a:endParaRPr lang="en-US" altLang="ko-KR" b="1" dirty="0">
              <a:solidFill>
                <a:schemeClr val="tx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69" name="직사각형 68">
            <a:extLst>
              <a:ext uri="{FF2B5EF4-FFF2-40B4-BE49-F238E27FC236}">
                <a16:creationId xmlns:a16="http://schemas.microsoft.com/office/drawing/2014/main" id="{010C4156-6D71-4705-A925-7F771BBB5D01}"/>
              </a:ext>
            </a:extLst>
          </p:cNvPr>
          <p:cNvSpPr/>
          <p:nvPr/>
        </p:nvSpPr>
        <p:spPr>
          <a:xfrm>
            <a:off x="3575457" y="5753862"/>
            <a:ext cx="1364400" cy="2524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solidFill>
                  <a:srgbClr val="0070C0"/>
                </a:solidFill>
              </a:rPr>
              <a:t>보완요청</a:t>
            </a:r>
          </a:p>
        </p:txBody>
      </p:sp>
      <p:cxnSp>
        <p:nvCxnSpPr>
          <p:cNvPr id="70" name="꺾인 연결선 25">
            <a:extLst>
              <a:ext uri="{FF2B5EF4-FFF2-40B4-BE49-F238E27FC236}">
                <a16:creationId xmlns:a16="http://schemas.microsoft.com/office/drawing/2014/main" id="{5F9474D2-CF2E-4012-98DC-453A50596791}"/>
              </a:ext>
            </a:extLst>
          </p:cNvPr>
          <p:cNvCxnSpPr>
            <a:cxnSpLocks/>
            <a:stCxn id="69" idx="3"/>
          </p:cNvCxnSpPr>
          <p:nvPr/>
        </p:nvCxnSpPr>
        <p:spPr>
          <a:xfrm flipV="1">
            <a:off x="4939857" y="2276872"/>
            <a:ext cx="3469527" cy="3603196"/>
          </a:xfrm>
          <a:prstGeom prst="bentConnector2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ED371882-0626-4E2C-95EA-A7A44F68DBEF}"/>
              </a:ext>
            </a:extLst>
          </p:cNvPr>
          <p:cNvSpPr/>
          <p:nvPr/>
        </p:nvSpPr>
        <p:spPr>
          <a:xfrm>
            <a:off x="1794741" y="5758660"/>
            <a:ext cx="1364400" cy="2524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solidFill>
                  <a:srgbClr val="FF0000"/>
                </a:solidFill>
              </a:rPr>
              <a:t>반려</a:t>
            </a:r>
          </a:p>
        </p:txBody>
      </p:sp>
      <p:cxnSp>
        <p:nvCxnSpPr>
          <p:cNvPr id="45" name="직선 화살표 연결선 44">
            <a:extLst>
              <a:ext uri="{FF2B5EF4-FFF2-40B4-BE49-F238E27FC236}">
                <a16:creationId xmlns:a16="http://schemas.microsoft.com/office/drawing/2014/main" id="{E383B64C-5C23-4EE6-B19F-FE7CE772CD6C}"/>
              </a:ext>
            </a:extLst>
          </p:cNvPr>
          <p:cNvCxnSpPr>
            <a:cxnSpLocks/>
            <a:stCxn id="18" idx="2"/>
            <a:endCxn id="19" idx="0"/>
          </p:cNvCxnSpPr>
          <p:nvPr/>
        </p:nvCxnSpPr>
        <p:spPr>
          <a:xfrm flipH="1">
            <a:off x="4123895" y="2722511"/>
            <a:ext cx="4956" cy="65989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직선 화살표 연결선 86">
            <a:extLst>
              <a:ext uri="{FF2B5EF4-FFF2-40B4-BE49-F238E27FC236}">
                <a16:creationId xmlns:a16="http://schemas.microsoft.com/office/drawing/2014/main" id="{16D99A7F-5B92-4612-97D0-D4E96965C6B7}"/>
              </a:ext>
            </a:extLst>
          </p:cNvPr>
          <p:cNvCxnSpPr>
            <a:cxnSpLocks/>
          </p:cNvCxnSpPr>
          <p:nvPr/>
        </p:nvCxnSpPr>
        <p:spPr>
          <a:xfrm flipH="1">
            <a:off x="4716397" y="3634818"/>
            <a:ext cx="3518" cy="2123842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연결선: 꺾임 82">
            <a:extLst>
              <a:ext uri="{FF2B5EF4-FFF2-40B4-BE49-F238E27FC236}">
                <a16:creationId xmlns:a16="http://schemas.microsoft.com/office/drawing/2014/main" id="{71CA1A38-3EA2-4318-9B30-393552917681}"/>
              </a:ext>
            </a:extLst>
          </p:cNvPr>
          <p:cNvCxnSpPr>
            <a:cxnSpLocks/>
            <a:stCxn id="19" idx="2"/>
            <a:endCxn id="96" idx="3"/>
          </p:cNvCxnSpPr>
          <p:nvPr/>
        </p:nvCxnSpPr>
        <p:spPr>
          <a:xfrm rot="5400000">
            <a:off x="3391668" y="3434663"/>
            <a:ext cx="532072" cy="932383"/>
          </a:xfrm>
          <a:prstGeom prst="bentConnector2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연결선: 꺾임 87">
            <a:extLst>
              <a:ext uri="{FF2B5EF4-FFF2-40B4-BE49-F238E27FC236}">
                <a16:creationId xmlns:a16="http://schemas.microsoft.com/office/drawing/2014/main" id="{3526C1FB-6968-4CA9-AA88-9EB2F0096C47}"/>
              </a:ext>
            </a:extLst>
          </p:cNvPr>
          <p:cNvCxnSpPr>
            <a:cxnSpLocks/>
          </p:cNvCxnSpPr>
          <p:nvPr/>
        </p:nvCxnSpPr>
        <p:spPr>
          <a:xfrm rot="10800000">
            <a:off x="1108008" y="3634819"/>
            <a:ext cx="932383" cy="547829"/>
          </a:xfrm>
          <a:prstGeom prst="bentConnector2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연결선: 꺾임 90">
            <a:extLst>
              <a:ext uri="{FF2B5EF4-FFF2-40B4-BE49-F238E27FC236}">
                <a16:creationId xmlns:a16="http://schemas.microsoft.com/office/drawing/2014/main" id="{6DF54F12-CD15-4096-A533-61873E498B3C}"/>
              </a:ext>
            </a:extLst>
          </p:cNvPr>
          <p:cNvCxnSpPr>
            <a:cxnSpLocks/>
            <a:endCxn id="56" idx="0"/>
          </p:cNvCxnSpPr>
          <p:nvPr/>
        </p:nvCxnSpPr>
        <p:spPr>
          <a:xfrm rot="5400000">
            <a:off x="2409633" y="3719347"/>
            <a:ext cx="2106621" cy="1972004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꺾인 연결선 25">
            <a:extLst>
              <a:ext uri="{FF2B5EF4-FFF2-40B4-BE49-F238E27FC236}">
                <a16:creationId xmlns:a16="http://schemas.microsoft.com/office/drawing/2014/main" id="{4EB0D8E9-6A12-4225-8C0C-AEFD88BE3DC7}"/>
              </a:ext>
            </a:extLst>
          </p:cNvPr>
          <p:cNvCxnSpPr>
            <a:cxnSpLocks/>
          </p:cNvCxnSpPr>
          <p:nvPr/>
        </p:nvCxnSpPr>
        <p:spPr>
          <a:xfrm rot="10800000">
            <a:off x="1376602" y="5877272"/>
            <a:ext cx="408045" cy="4820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그룹 108">
            <a:extLst>
              <a:ext uri="{FF2B5EF4-FFF2-40B4-BE49-F238E27FC236}">
                <a16:creationId xmlns:a16="http://schemas.microsoft.com/office/drawing/2014/main" id="{DA14FAC7-E2A5-42E4-8B53-D969614D0228}"/>
              </a:ext>
            </a:extLst>
          </p:cNvPr>
          <p:cNvGrpSpPr/>
          <p:nvPr/>
        </p:nvGrpSpPr>
        <p:grpSpPr>
          <a:xfrm>
            <a:off x="991471" y="5702959"/>
            <a:ext cx="308113" cy="308113"/>
            <a:chOff x="11395867" y="1730200"/>
            <a:chExt cx="308113" cy="308113"/>
          </a:xfrm>
        </p:grpSpPr>
        <p:sp>
          <p:nvSpPr>
            <p:cNvPr id="110" name="타원 109">
              <a:extLst>
                <a:ext uri="{FF2B5EF4-FFF2-40B4-BE49-F238E27FC236}">
                  <a16:creationId xmlns:a16="http://schemas.microsoft.com/office/drawing/2014/main" id="{2E2AEF44-5175-429C-AE4E-C136D969A969}"/>
                </a:ext>
              </a:extLst>
            </p:cNvPr>
            <p:cNvSpPr/>
            <p:nvPr/>
          </p:nvSpPr>
          <p:spPr>
            <a:xfrm>
              <a:off x="11395867" y="1730200"/>
              <a:ext cx="308113" cy="30811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11" name="직선 연결선 110">
              <a:extLst>
                <a:ext uri="{FF2B5EF4-FFF2-40B4-BE49-F238E27FC236}">
                  <a16:creationId xmlns:a16="http://schemas.microsoft.com/office/drawing/2014/main" id="{B34DFDA8-A88F-4F35-B375-2136FD21DE72}"/>
                </a:ext>
              </a:extLst>
            </p:cNvPr>
            <p:cNvCxnSpPr>
              <a:stCxn id="110" idx="1"/>
              <a:endCxn id="110" idx="5"/>
            </p:cNvCxnSpPr>
            <p:nvPr/>
          </p:nvCxnSpPr>
          <p:spPr>
            <a:xfrm>
              <a:off x="11440989" y="1775322"/>
              <a:ext cx="217869" cy="217869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직선 연결선 111">
              <a:extLst>
                <a:ext uri="{FF2B5EF4-FFF2-40B4-BE49-F238E27FC236}">
                  <a16:creationId xmlns:a16="http://schemas.microsoft.com/office/drawing/2014/main" id="{7BC081B7-9FFA-464F-AA3D-9C23B90D6F81}"/>
                </a:ext>
              </a:extLst>
            </p:cNvPr>
            <p:cNvCxnSpPr>
              <a:stCxn id="110" idx="3"/>
              <a:endCxn id="110" idx="7"/>
            </p:cNvCxnSpPr>
            <p:nvPr/>
          </p:nvCxnSpPr>
          <p:spPr>
            <a:xfrm flipV="1">
              <a:off x="11440989" y="1775322"/>
              <a:ext cx="217869" cy="217869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4" name="직사각형 123">
            <a:extLst>
              <a:ext uri="{FF2B5EF4-FFF2-40B4-BE49-F238E27FC236}">
                <a16:creationId xmlns:a16="http://schemas.microsoft.com/office/drawing/2014/main" id="{755D288E-B52E-4CF4-9D52-98A76AE68484}"/>
              </a:ext>
            </a:extLst>
          </p:cNvPr>
          <p:cNvSpPr/>
          <p:nvPr/>
        </p:nvSpPr>
        <p:spPr>
          <a:xfrm>
            <a:off x="6521422" y="2024460"/>
            <a:ext cx="1365250" cy="2524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dirty="0">
                <a:solidFill>
                  <a:schemeClr val="tx1"/>
                </a:solidFill>
              </a:rPr>
              <a:t>임시저장</a:t>
            </a:r>
          </a:p>
        </p:txBody>
      </p:sp>
      <p:cxnSp>
        <p:nvCxnSpPr>
          <p:cNvPr id="119" name="연결선: 꺾임 118">
            <a:extLst>
              <a:ext uri="{FF2B5EF4-FFF2-40B4-BE49-F238E27FC236}">
                <a16:creationId xmlns:a16="http://schemas.microsoft.com/office/drawing/2014/main" id="{2E642CDA-29D5-4C18-9FDB-EC7BAC58E0A2}"/>
              </a:ext>
            </a:extLst>
          </p:cNvPr>
          <p:cNvCxnSpPr>
            <a:stCxn id="124" idx="1"/>
            <a:endCxn id="17" idx="0"/>
          </p:cNvCxnSpPr>
          <p:nvPr/>
        </p:nvCxnSpPr>
        <p:spPr>
          <a:xfrm rot="10800000" flipV="1">
            <a:off x="6283698" y="2150665"/>
            <a:ext cx="237725" cy="314005"/>
          </a:xfrm>
          <a:prstGeom prst="bentConnector2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직선 화살표 연결선 125">
            <a:extLst>
              <a:ext uri="{FF2B5EF4-FFF2-40B4-BE49-F238E27FC236}">
                <a16:creationId xmlns:a16="http://schemas.microsoft.com/office/drawing/2014/main" id="{FF6DA7F0-3566-49A4-901B-5A90674BC105}"/>
              </a:ext>
            </a:extLst>
          </p:cNvPr>
          <p:cNvCxnSpPr>
            <a:stCxn id="15" idx="1"/>
            <a:endCxn id="124" idx="3"/>
          </p:cNvCxnSpPr>
          <p:nvPr/>
        </p:nvCxnSpPr>
        <p:spPr>
          <a:xfrm flipH="1">
            <a:off x="7886672" y="2150666"/>
            <a:ext cx="224587" cy="0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직선 화살표 연결선 128">
            <a:extLst>
              <a:ext uri="{FF2B5EF4-FFF2-40B4-BE49-F238E27FC236}">
                <a16:creationId xmlns:a16="http://schemas.microsoft.com/office/drawing/2014/main" id="{5BD1E528-2501-4700-BBF6-C36EE9C451CD}"/>
              </a:ext>
            </a:extLst>
          </p:cNvPr>
          <p:cNvCxnSpPr>
            <a:cxnSpLocks/>
          </p:cNvCxnSpPr>
          <p:nvPr/>
        </p:nvCxnSpPr>
        <p:spPr>
          <a:xfrm>
            <a:off x="4448945" y="2636911"/>
            <a:ext cx="1" cy="745495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직선 화살표 연결선 135">
            <a:extLst>
              <a:ext uri="{FF2B5EF4-FFF2-40B4-BE49-F238E27FC236}">
                <a16:creationId xmlns:a16="http://schemas.microsoft.com/office/drawing/2014/main" id="{D145B607-74D5-4067-A60D-EF847034A94F}"/>
              </a:ext>
            </a:extLst>
          </p:cNvPr>
          <p:cNvCxnSpPr>
            <a:cxnSpLocks/>
          </p:cNvCxnSpPr>
          <p:nvPr/>
        </p:nvCxnSpPr>
        <p:spPr>
          <a:xfrm>
            <a:off x="4700217" y="2636911"/>
            <a:ext cx="0" cy="745495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다이아몬드 17"/>
          <p:cNvSpPr/>
          <p:nvPr/>
        </p:nvSpPr>
        <p:spPr>
          <a:xfrm>
            <a:off x="3448718" y="2464671"/>
            <a:ext cx="1360265" cy="257840"/>
          </a:xfrm>
          <a:prstGeom prst="diamond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dirty="0">
                <a:solidFill>
                  <a:schemeClr val="tx1"/>
                </a:solidFill>
              </a:rPr>
              <a:t>검토</a:t>
            </a:r>
          </a:p>
        </p:txBody>
      </p:sp>
      <p:cxnSp>
        <p:nvCxnSpPr>
          <p:cNvPr id="151" name="직선 화살표 연결선 150">
            <a:extLst>
              <a:ext uri="{FF2B5EF4-FFF2-40B4-BE49-F238E27FC236}">
                <a16:creationId xmlns:a16="http://schemas.microsoft.com/office/drawing/2014/main" id="{5209874C-AB0E-4892-B696-84EC04C52598}"/>
              </a:ext>
            </a:extLst>
          </p:cNvPr>
          <p:cNvCxnSpPr>
            <a:stCxn id="17" idx="2"/>
            <a:endCxn id="27" idx="0"/>
          </p:cNvCxnSpPr>
          <p:nvPr/>
        </p:nvCxnSpPr>
        <p:spPr>
          <a:xfrm>
            <a:off x="6283697" y="2717083"/>
            <a:ext cx="0" cy="675529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다이아몬드 95">
            <a:extLst>
              <a:ext uri="{FF2B5EF4-FFF2-40B4-BE49-F238E27FC236}">
                <a16:creationId xmlns:a16="http://schemas.microsoft.com/office/drawing/2014/main" id="{17F97C61-B56A-4510-82BD-4803AAE9D282}"/>
              </a:ext>
            </a:extLst>
          </p:cNvPr>
          <p:cNvSpPr/>
          <p:nvPr/>
        </p:nvSpPr>
        <p:spPr>
          <a:xfrm>
            <a:off x="1765197" y="4040684"/>
            <a:ext cx="1426315" cy="252412"/>
          </a:xfrm>
          <a:prstGeom prst="diamond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dirty="0">
                <a:solidFill>
                  <a:schemeClr val="tx1"/>
                </a:solidFill>
              </a:rPr>
              <a:t>검토</a:t>
            </a: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2D47A7ED-C8E2-48A8-9D06-FF8F9B1757B0}"/>
              </a:ext>
            </a:extLst>
          </p:cNvPr>
          <p:cNvSpPr/>
          <p:nvPr/>
        </p:nvSpPr>
        <p:spPr>
          <a:xfrm>
            <a:off x="425807" y="3382406"/>
            <a:ext cx="1364400" cy="2524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solidFill>
                  <a:srgbClr val="0070C0"/>
                </a:solidFill>
              </a:rPr>
              <a:t>추가지급 완료</a:t>
            </a:r>
          </a:p>
        </p:txBody>
      </p:sp>
      <p:cxnSp>
        <p:nvCxnSpPr>
          <p:cNvPr id="49" name="직선 화살표 연결선 48">
            <a:extLst>
              <a:ext uri="{FF2B5EF4-FFF2-40B4-BE49-F238E27FC236}">
                <a16:creationId xmlns:a16="http://schemas.microsoft.com/office/drawing/2014/main" id="{4ED9A78E-66E8-42C1-9C4B-08EA1C0A4411}"/>
              </a:ext>
            </a:extLst>
          </p:cNvPr>
          <p:cNvCxnSpPr>
            <a:cxnSpLocks/>
            <a:stCxn id="48" idx="0"/>
          </p:cNvCxnSpPr>
          <p:nvPr/>
        </p:nvCxnSpPr>
        <p:spPr>
          <a:xfrm flipV="1">
            <a:off x="1108007" y="2717083"/>
            <a:ext cx="7024" cy="66532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393AAC61-77DB-4B3C-AA63-64D1537C6C0E}"/>
              </a:ext>
            </a:extLst>
          </p:cNvPr>
          <p:cNvGrpSpPr/>
          <p:nvPr/>
        </p:nvGrpSpPr>
        <p:grpSpPr>
          <a:xfrm>
            <a:off x="960974" y="2328454"/>
            <a:ext cx="308113" cy="308113"/>
            <a:chOff x="11395867" y="1730200"/>
            <a:chExt cx="308113" cy="308113"/>
          </a:xfrm>
        </p:grpSpPr>
        <p:sp>
          <p:nvSpPr>
            <p:cNvPr id="52" name="타원 51">
              <a:extLst>
                <a:ext uri="{FF2B5EF4-FFF2-40B4-BE49-F238E27FC236}">
                  <a16:creationId xmlns:a16="http://schemas.microsoft.com/office/drawing/2014/main" id="{DDD0ED07-10BC-45FB-96C0-6ABF5675ADB1}"/>
                </a:ext>
              </a:extLst>
            </p:cNvPr>
            <p:cNvSpPr/>
            <p:nvPr/>
          </p:nvSpPr>
          <p:spPr>
            <a:xfrm>
              <a:off x="11395867" y="1730200"/>
              <a:ext cx="308113" cy="30811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55" name="직선 연결선 54">
              <a:extLst>
                <a:ext uri="{FF2B5EF4-FFF2-40B4-BE49-F238E27FC236}">
                  <a16:creationId xmlns:a16="http://schemas.microsoft.com/office/drawing/2014/main" id="{87578184-B2B2-4AFF-B8BC-33FE99EA2633}"/>
                </a:ext>
              </a:extLst>
            </p:cNvPr>
            <p:cNvCxnSpPr>
              <a:stCxn id="52" idx="1"/>
              <a:endCxn id="52" idx="5"/>
            </p:cNvCxnSpPr>
            <p:nvPr/>
          </p:nvCxnSpPr>
          <p:spPr>
            <a:xfrm>
              <a:off x="11440989" y="1775322"/>
              <a:ext cx="217869" cy="217869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직선 연결선 56">
              <a:extLst>
                <a:ext uri="{FF2B5EF4-FFF2-40B4-BE49-F238E27FC236}">
                  <a16:creationId xmlns:a16="http://schemas.microsoft.com/office/drawing/2014/main" id="{C798575F-E453-44E9-BEBB-9C709F278066}"/>
                </a:ext>
              </a:extLst>
            </p:cNvPr>
            <p:cNvCxnSpPr>
              <a:stCxn id="52" idx="3"/>
              <a:endCxn id="52" idx="7"/>
            </p:cNvCxnSpPr>
            <p:nvPr/>
          </p:nvCxnSpPr>
          <p:spPr>
            <a:xfrm flipV="1">
              <a:off x="11440989" y="1775322"/>
              <a:ext cx="217869" cy="217869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618530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직선 연결선 53">
            <a:extLst>
              <a:ext uri="{FF2B5EF4-FFF2-40B4-BE49-F238E27FC236}">
                <a16:creationId xmlns:a16="http://schemas.microsoft.com/office/drawing/2014/main" id="{C2A61400-32F5-4465-B574-8461744F1D63}"/>
              </a:ext>
            </a:extLst>
          </p:cNvPr>
          <p:cNvCxnSpPr/>
          <p:nvPr/>
        </p:nvCxnSpPr>
        <p:spPr>
          <a:xfrm>
            <a:off x="5169024" y="1628800"/>
            <a:ext cx="0" cy="4467348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/>
          <p:cNvSpPr/>
          <p:nvPr/>
        </p:nvSpPr>
        <p:spPr>
          <a:xfrm>
            <a:off x="5204009" y="1191096"/>
            <a:ext cx="4429512" cy="3571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b="1" dirty="0">
                <a:solidFill>
                  <a:schemeClr val="tx1"/>
                </a:solidFill>
                <a:latin typeface="한컴 고딕" pitchFamily="2" charset="-127"/>
                <a:ea typeface="한컴 고딕" pitchFamily="2" charset="-127"/>
              </a:rPr>
              <a:t>운영기관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272480" y="1628800"/>
            <a:ext cx="9361040" cy="4608512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632520" y="159023"/>
            <a:ext cx="48862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(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회수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) 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지원금 지급 신청서 처리 절차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78526" y="100301"/>
            <a:ext cx="4235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5</a:t>
            </a:r>
            <a:endParaRPr lang="ko-KR" altLang="en-US" sz="32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8111259" y="2024460"/>
            <a:ext cx="1365250" cy="2524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dirty="0">
                <a:solidFill>
                  <a:schemeClr val="tx1"/>
                </a:solidFill>
              </a:rPr>
              <a:t>신청서 작성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5601072" y="2464671"/>
            <a:ext cx="1365250" cy="2524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solidFill>
                  <a:srgbClr val="0070C0"/>
                </a:solidFill>
              </a:rPr>
              <a:t>신청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3441695" y="3382406"/>
            <a:ext cx="1364400" cy="2524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solidFill>
                  <a:srgbClr val="0070C0"/>
                </a:solidFill>
              </a:rPr>
              <a:t>접수</a:t>
            </a:r>
          </a:p>
        </p:txBody>
      </p:sp>
      <p:sp>
        <p:nvSpPr>
          <p:cNvPr id="27" name="직사각형 26"/>
          <p:cNvSpPr/>
          <p:nvPr/>
        </p:nvSpPr>
        <p:spPr>
          <a:xfrm>
            <a:off x="5601072" y="3392612"/>
            <a:ext cx="1365250" cy="2524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solidFill>
                  <a:srgbClr val="0070C0"/>
                </a:solidFill>
              </a:rPr>
              <a:t>회수</a:t>
            </a:r>
            <a:r>
              <a:rPr lang="en-US" altLang="ko-KR" sz="1000" b="1" dirty="0">
                <a:solidFill>
                  <a:srgbClr val="0070C0"/>
                </a:solidFill>
              </a:rPr>
              <a:t>(</a:t>
            </a:r>
            <a:r>
              <a:rPr lang="ko-KR" altLang="en-US" sz="1000" b="1" dirty="0">
                <a:solidFill>
                  <a:srgbClr val="0070C0"/>
                </a:solidFill>
              </a:rPr>
              <a:t>신청</a:t>
            </a:r>
            <a:r>
              <a:rPr lang="en-US" altLang="ko-KR" sz="1000" b="1" dirty="0">
                <a:solidFill>
                  <a:srgbClr val="0070C0"/>
                </a:solidFill>
              </a:rPr>
              <a:t>)</a:t>
            </a:r>
            <a:endParaRPr lang="ko-KR" altLang="en-US" sz="1000" b="1" dirty="0">
              <a:solidFill>
                <a:srgbClr val="0070C0"/>
              </a:solidFill>
            </a:endParaRPr>
          </a:p>
        </p:txBody>
      </p:sp>
      <p:cxnSp>
        <p:nvCxnSpPr>
          <p:cNvPr id="28" name="꺾인 연결선 80"/>
          <p:cNvCxnSpPr>
            <a:cxnSpLocks/>
            <a:stCxn id="27" idx="3"/>
            <a:endCxn id="15" idx="2"/>
          </p:cNvCxnSpPr>
          <p:nvPr/>
        </p:nvCxnSpPr>
        <p:spPr>
          <a:xfrm flipV="1">
            <a:off x="6966322" y="2276872"/>
            <a:ext cx="1827562" cy="1241946"/>
          </a:xfrm>
          <a:prstGeom prst="bentConnector2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화살표 연결선 34"/>
          <p:cNvCxnSpPr>
            <a:cxnSpLocks/>
            <a:stCxn id="17" idx="1"/>
            <a:endCxn id="18" idx="3"/>
          </p:cNvCxnSpPr>
          <p:nvPr/>
        </p:nvCxnSpPr>
        <p:spPr>
          <a:xfrm flipH="1">
            <a:off x="4808983" y="2590877"/>
            <a:ext cx="792089" cy="271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0F5CF159-E19A-473D-B286-A233E8702A23}"/>
              </a:ext>
            </a:extLst>
          </p:cNvPr>
          <p:cNvSpPr/>
          <p:nvPr/>
        </p:nvSpPr>
        <p:spPr>
          <a:xfrm>
            <a:off x="272479" y="1191096"/>
            <a:ext cx="4824537" cy="3571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b="1" dirty="0">
                <a:solidFill>
                  <a:schemeClr val="tx1"/>
                </a:solidFill>
                <a:latin typeface="한컴 고딕" pitchFamily="2" charset="-127"/>
                <a:ea typeface="한컴 고딕" pitchFamily="2" charset="-127"/>
              </a:rPr>
              <a:t>고용센터</a:t>
            </a: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FEA5728B-528C-4DDD-BEBC-7368A73E8B33}"/>
              </a:ext>
            </a:extLst>
          </p:cNvPr>
          <p:cNvSpPr/>
          <p:nvPr/>
        </p:nvSpPr>
        <p:spPr>
          <a:xfrm>
            <a:off x="272480" y="763614"/>
            <a:ext cx="9361040" cy="3571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b="1" dirty="0">
                <a:solidFill>
                  <a:schemeClr val="tx1"/>
                </a:solidFill>
                <a:latin typeface="한컴 고딕" pitchFamily="2" charset="-127"/>
                <a:ea typeface="한컴 고딕" pitchFamily="2" charset="-127"/>
              </a:rPr>
              <a:t>고용</a:t>
            </a:r>
            <a:r>
              <a:rPr lang="en-US" altLang="ko-KR" b="1" dirty="0">
                <a:solidFill>
                  <a:schemeClr val="tx1"/>
                </a:solidFill>
                <a:latin typeface="한컴 고딕" pitchFamily="2" charset="-127"/>
                <a:ea typeface="한컴 고딕" pitchFamily="2" charset="-127"/>
              </a:rPr>
              <a:t>24 </a:t>
            </a:r>
            <a:r>
              <a:rPr lang="ko-KR" altLang="en-US" b="1" dirty="0" err="1">
                <a:solidFill>
                  <a:schemeClr val="tx1"/>
                </a:solidFill>
                <a:latin typeface="한컴 고딕" pitchFamily="2" charset="-127"/>
                <a:ea typeface="한컴 고딕" pitchFamily="2" charset="-127"/>
              </a:rPr>
              <a:t>행정포털</a:t>
            </a:r>
            <a:endParaRPr lang="en-US" altLang="ko-KR" b="1" dirty="0">
              <a:solidFill>
                <a:schemeClr val="tx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69" name="직사각형 68">
            <a:extLst>
              <a:ext uri="{FF2B5EF4-FFF2-40B4-BE49-F238E27FC236}">
                <a16:creationId xmlns:a16="http://schemas.microsoft.com/office/drawing/2014/main" id="{010C4156-6D71-4705-A925-7F771BBB5D01}"/>
              </a:ext>
            </a:extLst>
          </p:cNvPr>
          <p:cNvSpPr/>
          <p:nvPr/>
        </p:nvSpPr>
        <p:spPr>
          <a:xfrm>
            <a:off x="3575457" y="5753862"/>
            <a:ext cx="1364400" cy="2524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solidFill>
                  <a:srgbClr val="0070C0"/>
                </a:solidFill>
              </a:rPr>
              <a:t>보완요청</a:t>
            </a:r>
          </a:p>
        </p:txBody>
      </p:sp>
      <p:cxnSp>
        <p:nvCxnSpPr>
          <p:cNvPr id="70" name="꺾인 연결선 25">
            <a:extLst>
              <a:ext uri="{FF2B5EF4-FFF2-40B4-BE49-F238E27FC236}">
                <a16:creationId xmlns:a16="http://schemas.microsoft.com/office/drawing/2014/main" id="{5F9474D2-CF2E-4012-98DC-453A50596791}"/>
              </a:ext>
            </a:extLst>
          </p:cNvPr>
          <p:cNvCxnSpPr>
            <a:cxnSpLocks/>
            <a:stCxn id="69" idx="3"/>
          </p:cNvCxnSpPr>
          <p:nvPr/>
        </p:nvCxnSpPr>
        <p:spPr>
          <a:xfrm flipV="1">
            <a:off x="4939857" y="2276872"/>
            <a:ext cx="3469527" cy="3603196"/>
          </a:xfrm>
          <a:prstGeom prst="bentConnector2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직사각형 119">
            <a:extLst>
              <a:ext uri="{FF2B5EF4-FFF2-40B4-BE49-F238E27FC236}">
                <a16:creationId xmlns:a16="http://schemas.microsoft.com/office/drawing/2014/main" id="{1383E084-CD40-4110-94A5-AB6FEFE42F5B}"/>
              </a:ext>
            </a:extLst>
          </p:cNvPr>
          <p:cNvSpPr/>
          <p:nvPr/>
        </p:nvSpPr>
        <p:spPr>
          <a:xfrm>
            <a:off x="425807" y="3382406"/>
            <a:ext cx="1364400" cy="2524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solidFill>
                  <a:srgbClr val="0070C0"/>
                </a:solidFill>
              </a:rPr>
              <a:t>회수완료</a:t>
            </a:r>
          </a:p>
        </p:txBody>
      </p:sp>
      <p:cxnSp>
        <p:nvCxnSpPr>
          <p:cNvPr id="125" name="직선 화살표 연결선 124">
            <a:extLst>
              <a:ext uri="{FF2B5EF4-FFF2-40B4-BE49-F238E27FC236}">
                <a16:creationId xmlns:a16="http://schemas.microsoft.com/office/drawing/2014/main" id="{F17193C0-65BD-4ED8-8673-782FB7605173}"/>
              </a:ext>
            </a:extLst>
          </p:cNvPr>
          <p:cNvCxnSpPr>
            <a:cxnSpLocks/>
            <a:stCxn id="120" idx="0"/>
          </p:cNvCxnSpPr>
          <p:nvPr/>
        </p:nvCxnSpPr>
        <p:spPr>
          <a:xfrm flipV="1">
            <a:off x="1108007" y="2717083"/>
            <a:ext cx="7024" cy="66532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ED371882-0626-4E2C-95EA-A7A44F68DBEF}"/>
              </a:ext>
            </a:extLst>
          </p:cNvPr>
          <p:cNvSpPr/>
          <p:nvPr/>
        </p:nvSpPr>
        <p:spPr>
          <a:xfrm>
            <a:off x="1794741" y="5758660"/>
            <a:ext cx="1364400" cy="2524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solidFill>
                  <a:srgbClr val="FF0000"/>
                </a:solidFill>
              </a:rPr>
              <a:t>반려</a:t>
            </a:r>
          </a:p>
        </p:txBody>
      </p:sp>
      <p:cxnSp>
        <p:nvCxnSpPr>
          <p:cNvPr id="45" name="직선 화살표 연결선 44">
            <a:extLst>
              <a:ext uri="{FF2B5EF4-FFF2-40B4-BE49-F238E27FC236}">
                <a16:creationId xmlns:a16="http://schemas.microsoft.com/office/drawing/2014/main" id="{E383B64C-5C23-4EE6-B19F-FE7CE772CD6C}"/>
              </a:ext>
            </a:extLst>
          </p:cNvPr>
          <p:cNvCxnSpPr>
            <a:cxnSpLocks/>
            <a:stCxn id="18" idx="2"/>
            <a:endCxn id="19" idx="0"/>
          </p:cNvCxnSpPr>
          <p:nvPr/>
        </p:nvCxnSpPr>
        <p:spPr>
          <a:xfrm flipH="1">
            <a:off x="4123895" y="2722511"/>
            <a:ext cx="4956" cy="65989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직선 화살표 연결선 86">
            <a:extLst>
              <a:ext uri="{FF2B5EF4-FFF2-40B4-BE49-F238E27FC236}">
                <a16:creationId xmlns:a16="http://schemas.microsoft.com/office/drawing/2014/main" id="{16D99A7F-5B92-4612-97D0-D4E96965C6B7}"/>
              </a:ext>
            </a:extLst>
          </p:cNvPr>
          <p:cNvCxnSpPr>
            <a:cxnSpLocks/>
          </p:cNvCxnSpPr>
          <p:nvPr/>
        </p:nvCxnSpPr>
        <p:spPr>
          <a:xfrm flipH="1">
            <a:off x="4716397" y="3634818"/>
            <a:ext cx="3518" cy="2123842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연결선: 꺾임 82">
            <a:extLst>
              <a:ext uri="{FF2B5EF4-FFF2-40B4-BE49-F238E27FC236}">
                <a16:creationId xmlns:a16="http://schemas.microsoft.com/office/drawing/2014/main" id="{71CA1A38-3EA2-4318-9B30-393552917681}"/>
              </a:ext>
            </a:extLst>
          </p:cNvPr>
          <p:cNvCxnSpPr>
            <a:cxnSpLocks/>
            <a:stCxn id="19" idx="2"/>
            <a:endCxn id="96" idx="3"/>
          </p:cNvCxnSpPr>
          <p:nvPr/>
        </p:nvCxnSpPr>
        <p:spPr>
          <a:xfrm rot="5400000">
            <a:off x="3391668" y="3434663"/>
            <a:ext cx="532072" cy="932383"/>
          </a:xfrm>
          <a:prstGeom prst="bentConnector2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연결선: 꺾임 87">
            <a:extLst>
              <a:ext uri="{FF2B5EF4-FFF2-40B4-BE49-F238E27FC236}">
                <a16:creationId xmlns:a16="http://schemas.microsoft.com/office/drawing/2014/main" id="{3526C1FB-6968-4CA9-AA88-9EB2F0096C47}"/>
              </a:ext>
            </a:extLst>
          </p:cNvPr>
          <p:cNvCxnSpPr>
            <a:cxnSpLocks/>
            <a:endCxn id="120" idx="2"/>
          </p:cNvCxnSpPr>
          <p:nvPr/>
        </p:nvCxnSpPr>
        <p:spPr>
          <a:xfrm rot="10800000">
            <a:off x="1108008" y="3634819"/>
            <a:ext cx="932383" cy="547829"/>
          </a:xfrm>
          <a:prstGeom prst="bentConnector2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연결선: 꺾임 90">
            <a:extLst>
              <a:ext uri="{FF2B5EF4-FFF2-40B4-BE49-F238E27FC236}">
                <a16:creationId xmlns:a16="http://schemas.microsoft.com/office/drawing/2014/main" id="{6DF54F12-CD15-4096-A533-61873E498B3C}"/>
              </a:ext>
            </a:extLst>
          </p:cNvPr>
          <p:cNvCxnSpPr>
            <a:cxnSpLocks/>
            <a:endCxn id="56" idx="0"/>
          </p:cNvCxnSpPr>
          <p:nvPr/>
        </p:nvCxnSpPr>
        <p:spPr>
          <a:xfrm rot="5400000">
            <a:off x="2409633" y="3719347"/>
            <a:ext cx="2106621" cy="1972004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꺾인 연결선 25">
            <a:extLst>
              <a:ext uri="{FF2B5EF4-FFF2-40B4-BE49-F238E27FC236}">
                <a16:creationId xmlns:a16="http://schemas.microsoft.com/office/drawing/2014/main" id="{4EB0D8E9-6A12-4225-8C0C-AEFD88BE3DC7}"/>
              </a:ext>
            </a:extLst>
          </p:cNvPr>
          <p:cNvCxnSpPr>
            <a:cxnSpLocks/>
          </p:cNvCxnSpPr>
          <p:nvPr/>
        </p:nvCxnSpPr>
        <p:spPr>
          <a:xfrm rot="10800000">
            <a:off x="1376602" y="5877272"/>
            <a:ext cx="408045" cy="4820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그룹 108">
            <a:extLst>
              <a:ext uri="{FF2B5EF4-FFF2-40B4-BE49-F238E27FC236}">
                <a16:creationId xmlns:a16="http://schemas.microsoft.com/office/drawing/2014/main" id="{DA14FAC7-E2A5-42E4-8B53-D969614D0228}"/>
              </a:ext>
            </a:extLst>
          </p:cNvPr>
          <p:cNvGrpSpPr/>
          <p:nvPr/>
        </p:nvGrpSpPr>
        <p:grpSpPr>
          <a:xfrm>
            <a:off x="991471" y="5702959"/>
            <a:ext cx="308113" cy="308113"/>
            <a:chOff x="11395867" y="1730200"/>
            <a:chExt cx="308113" cy="308113"/>
          </a:xfrm>
        </p:grpSpPr>
        <p:sp>
          <p:nvSpPr>
            <p:cNvPr id="110" name="타원 109">
              <a:extLst>
                <a:ext uri="{FF2B5EF4-FFF2-40B4-BE49-F238E27FC236}">
                  <a16:creationId xmlns:a16="http://schemas.microsoft.com/office/drawing/2014/main" id="{2E2AEF44-5175-429C-AE4E-C136D969A969}"/>
                </a:ext>
              </a:extLst>
            </p:cNvPr>
            <p:cNvSpPr/>
            <p:nvPr/>
          </p:nvSpPr>
          <p:spPr>
            <a:xfrm>
              <a:off x="11395867" y="1730200"/>
              <a:ext cx="308113" cy="30811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11" name="직선 연결선 110">
              <a:extLst>
                <a:ext uri="{FF2B5EF4-FFF2-40B4-BE49-F238E27FC236}">
                  <a16:creationId xmlns:a16="http://schemas.microsoft.com/office/drawing/2014/main" id="{B34DFDA8-A88F-4F35-B375-2136FD21DE72}"/>
                </a:ext>
              </a:extLst>
            </p:cNvPr>
            <p:cNvCxnSpPr>
              <a:stCxn id="110" idx="1"/>
              <a:endCxn id="110" idx="5"/>
            </p:cNvCxnSpPr>
            <p:nvPr/>
          </p:nvCxnSpPr>
          <p:spPr>
            <a:xfrm>
              <a:off x="11440989" y="1775322"/>
              <a:ext cx="217869" cy="217869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직선 연결선 111">
              <a:extLst>
                <a:ext uri="{FF2B5EF4-FFF2-40B4-BE49-F238E27FC236}">
                  <a16:creationId xmlns:a16="http://schemas.microsoft.com/office/drawing/2014/main" id="{7BC081B7-9FFA-464F-AA3D-9C23B90D6F81}"/>
                </a:ext>
              </a:extLst>
            </p:cNvPr>
            <p:cNvCxnSpPr>
              <a:stCxn id="110" idx="3"/>
              <a:endCxn id="110" idx="7"/>
            </p:cNvCxnSpPr>
            <p:nvPr/>
          </p:nvCxnSpPr>
          <p:spPr>
            <a:xfrm flipV="1">
              <a:off x="11440989" y="1775322"/>
              <a:ext cx="217869" cy="217869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4" name="직사각형 123">
            <a:extLst>
              <a:ext uri="{FF2B5EF4-FFF2-40B4-BE49-F238E27FC236}">
                <a16:creationId xmlns:a16="http://schemas.microsoft.com/office/drawing/2014/main" id="{755D288E-B52E-4CF4-9D52-98A76AE68484}"/>
              </a:ext>
            </a:extLst>
          </p:cNvPr>
          <p:cNvSpPr/>
          <p:nvPr/>
        </p:nvSpPr>
        <p:spPr>
          <a:xfrm>
            <a:off x="6521422" y="2024460"/>
            <a:ext cx="1365250" cy="2524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dirty="0">
                <a:solidFill>
                  <a:schemeClr val="tx1"/>
                </a:solidFill>
              </a:rPr>
              <a:t>임시저장</a:t>
            </a:r>
          </a:p>
        </p:txBody>
      </p:sp>
      <p:cxnSp>
        <p:nvCxnSpPr>
          <p:cNvPr id="119" name="연결선: 꺾임 118">
            <a:extLst>
              <a:ext uri="{FF2B5EF4-FFF2-40B4-BE49-F238E27FC236}">
                <a16:creationId xmlns:a16="http://schemas.microsoft.com/office/drawing/2014/main" id="{2E642CDA-29D5-4C18-9FDB-EC7BAC58E0A2}"/>
              </a:ext>
            </a:extLst>
          </p:cNvPr>
          <p:cNvCxnSpPr>
            <a:stCxn id="124" idx="1"/>
            <a:endCxn id="17" idx="0"/>
          </p:cNvCxnSpPr>
          <p:nvPr/>
        </p:nvCxnSpPr>
        <p:spPr>
          <a:xfrm rot="10800000" flipV="1">
            <a:off x="6283698" y="2150665"/>
            <a:ext cx="237725" cy="314005"/>
          </a:xfrm>
          <a:prstGeom prst="bentConnector2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직선 화살표 연결선 125">
            <a:extLst>
              <a:ext uri="{FF2B5EF4-FFF2-40B4-BE49-F238E27FC236}">
                <a16:creationId xmlns:a16="http://schemas.microsoft.com/office/drawing/2014/main" id="{FF6DA7F0-3566-49A4-901B-5A90674BC105}"/>
              </a:ext>
            </a:extLst>
          </p:cNvPr>
          <p:cNvCxnSpPr>
            <a:stCxn id="15" idx="1"/>
            <a:endCxn id="124" idx="3"/>
          </p:cNvCxnSpPr>
          <p:nvPr/>
        </p:nvCxnSpPr>
        <p:spPr>
          <a:xfrm flipH="1">
            <a:off x="7886672" y="2150666"/>
            <a:ext cx="224587" cy="0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직선 화살표 연결선 128">
            <a:extLst>
              <a:ext uri="{FF2B5EF4-FFF2-40B4-BE49-F238E27FC236}">
                <a16:creationId xmlns:a16="http://schemas.microsoft.com/office/drawing/2014/main" id="{5BD1E528-2501-4700-BBF6-C36EE9C451CD}"/>
              </a:ext>
            </a:extLst>
          </p:cNvPr>
          <p:cNvCxnSpPr>
            <a:cxnSpLocks/>
          </p:cNvCxnSpPr>
          <p:nvPr/>
        </p:nvCxnSpPr>
        <p:spPr>
          <a:xfrm>
            <a:off x="4448945" y="2636911"/>
            <a:ext cx="1" cy="745495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직선 화살표 연결선 135">
            <a:extLst>
              <a:ext uri="{FF2B5EF4-FFF2-40B4-BE49-F238E27FC236}">
                <a16:creationId xmlns:a16="http://schemas.microsoft.com/office/drawing/2014/main" id="{D145B607-74D5-4067-A60D-EF847034A94F}"/>
              </a:ext>
            </a:extLst>
          </p:cNvPr>
          <p:cNvCxnSpPr>
            <a:cxnSpLocks/>
          </p:cNvCxnSpPr>
          <p:nvPr/>
        </p:nvCxnSpPr>
        <p:spPr>
          <a:xfrm>
            <a:off x="4700217" y="2636911"/>
            <a:ext cx="0" cy="745495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다이아몬드 17"/>
          <p:cNvSpPr/>
          <p:nvPr/>
        </p:nvSpPr>
        <p:spPr>
          <a:xfrm>
            <a:off x="3448718" y="2464671"/>
            <a:ext cx="1360265" cy="257840"/>
          </a:xfrm>
          <a:prstGeom prst="diamond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dirty="0">
                <a:solidFill>
                  <a:schemeClr val="tx1"/>
                </a:solidFill>
              </a:rPr>
              <a:t>검토</a:t>
            </a:r>
          </a:p>
        </p:txBody>
      </p:sp>
      <p:cxnSp>
        <p:nvCxnSpPr>
          <p:cNvPr id="151" name="직선 화살표 연결선 150">
            <a:extLst>
              <a:ext uri="{FF2B5EF4-FFF2-40B4-BE49-F238E27FC236}">
                <a16:creationId xmlns:a16="http://schemas.microsoft.com/office/drawing/2014/main" id="{5209874C-AB0E-4892-B696-84EC04C52598}"/>
              </a:ext>
            </a:extLst>
          </p:cNvPr>
          <p:cNvCxnSpPr>
            <a:stCxn id="17" idx="2"/>
            <a:endCxn id="27" idx="0"/>
          </p:cNvCxnSpPr>
          <p:nvPr/>
        </p:nvCxnSpPr>
        <p:spPr>
          <a:xfrm>
            <a:off x="6283697" y="2717083"/>
            <a:ext cx="0" cy="675529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다이아몬드 95">
            <a:extLst>
              <a:ext uri="{FF2B5EF4-FFF2-40B4-BE49-F238E27FC236}">
                <a16:creationId xmlns:a16="http://schemas.microsoft.com/office/drawing/2014/main" id="{17F97C61-B56A-4510-82BD-4803AAE9D282}"/>
              </a:ext>
            </a:extLst>
          </p:cNvPr>
          <p:cNvSpPr/>
          <p:nvPr/>
        </p:nvSpPr>
        <p:spPr>
          <a:xfrm>
            <a:off x="1765197" y="4040684"/>
            <a:ext cx="1426315" cy="252412"/>
          </a:xfrm>
          <a:prstGeom prst="diamond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dirty="0">
                <a:solidFill>
                  <a:schemeClr val="tx1"/>
                </a:solidFill>
              </a:rPr>
              <a:t>검토</a:t>
            </a:r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6FB7275D-7A7D-42BE-92EC-D56D2147FE7A}"/>
              </a:ext>
            </a:extLst>
          </p:cNvPr>
          <p:cNvGrpSpPr/>
          <p:nvPr/>
        </p:nvGrpSpPr>
        <p:grpSpPr>
          <a:xfrm>
            <a:off x="972479" y="2328799"/>
            <a:ext cx="308113" cy="308113"/>
            <a:chOff x="11395867" y="1730200"/>
            <a:chExt cx="308113" cy="308113"/>
          </a:xfrm>
        </p:grpSpPr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F6C15D3C-14CD-4426-A8F2-7C7716C8A6FF}"/>
                </a:ext>
              </a:extLst>
            </p:cNvPr>
            <p:cNvSpPr/>
            <p:nvPr/>
          </p:nvSpPr>
          <p:spPr>
            <a:xfrm>
              <a:off x="11395867" y="1730200"/>
              <a:ext cx="308113" cy="30811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41" name="직선 연결선 40">
              <a:extLst>
                <a:ext uri="{FF2B5EF4-FFF2-40B4-BE49-F238E27FC236}">
                  <a16:creationId xmlns:a16="http://schemas.microsoft.com/office/drawing/2014/main" id="{4C963BB5-1333-4E7C-B550-44D7EFA86FED}"/>
                </a:ext>
              </a:extLst>
            </p:cNvPr>
            <p:cNvCxnSpPr>
              <a:stCxn id="40" idx="1"/>
              <a:endCxn id="40" idx="5"/>
            </p:cNvCxnSpPr>
            <p:nvPr/>
          </p:nvCxnSpPr>
          <p:spPr>
            <a:xfrm>
              <a:off x="11440989" y="1775322"/>
              <a:ext cx="217869" cy="217869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직선 연결선 41">
              <a:extLst>
                <a:ext uri="{FF2B5EF4-FFF2-40B4-BE49-F238E27FC236}">
                  <a16:creationId xmlns:a16="http://schemas.microsoft.com/office/drawing/2014/main" id="{6A16BBE9-BF02-499D-94CF-E678B10EFB04}"/>
                </a:ext>
              </a:extLst>
            </p:cNvPr>
            <p:cNvCxnSpPr>
              <a:stCxn id="40" idx="3"/>
              <a:endCxn id="40" idx="7"/>
            </p:cNvCxnSpPr>
            <p:nvPr/>
          </p:nvCxnSpPr>
          <p:spPr>
            <a:xfrm flipV="1">
              <a:off x="11440989" y="1775322"/>
              <a:ext cx="217869" cy="217869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93628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96339" y="890075"/>
            <a:ext cx="6534662" cy="5328592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6894488" y="890358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932149"/>
              </p:ext>
            </p:extLst>
          </p:nvPr>
        </p:nvGraphicFramePr>
        <p:xfrm>
          <a:off x="6912000" y="892084"/>
          <a:ext cx="2721520" cy="236602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92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76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청년일자리도약장려금 접속 방법</a:t>
                      </a:r>
                      <a:r>
                        <a:rPr lang="en-US" altLang="ko-KR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(1)</a:t>
                      </a:r>
                      <a:endParaRPr lang="ko-KR" altLang="en-US" sz="1050" b="1" u="sng" dirty="0">
                        <a:solidFill>
                          <a:srgbClr val="3333FF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dirty="0" err="1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자주찾는</a:t>
                      </a:r>
                      <a:r>
                        <a:rPr lang="ko-KR" altLang="en-US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서비스</a:t>
                      </a: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우측 </a:t>
                      </a:r>
                      <a:r>
                        <a:rPr lang="en-US" altLang="ko-KR" sz="10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10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청년도약</a:t>
                      </a:r>
                      <a:r>
                        <a:rPr lang="en-US" altLang="ko-KR" sz="10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 </a:t>
                      </a:r>
                      <a:r>
                        <a:rPr lang="ko-KR" altLang="en-US" sz="10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참여사업관리</a:t>
                      </a: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버튼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0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222" name="직선 연결선 221"/>
          <p:cNvCxnSpPr/>
          <p:nvPr/>
        </p:nvCxnSpPr>
        <p:spPr>
          <a:xfrm>
            <a:off x="105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1329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2554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3778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>
            <a:off x="5002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6226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7450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8674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632520" y="159023"/>
            <a:ext cx="48205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청년일자리도약장려금 접속 방법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(1)</a:t>
            </a:r>
            <a:endParaRPr lang="ko-KR" altLang="en-US" sz="2400" b="1" dirty="0">
              <a:solidFill>
                <a:schemeClr val="accent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781" y="159023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 1</a:t>
            </a:r>
            <a:endParaRPr lang="ko-KR" altLang="en-US" sz="24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4930E0A2-4AA5-41D8-B03A-F8A26B070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003" y="1223368"/>
            <a:ext cx="6136449" cy="4365103"/>
          </a:xfrm>
          <a:prstGeom prst="rect">
            <a:avLst/>
          </a:prstGeom>
        </p:spPr>
      </p:pic>
      <p:sp>
        <p:nvSpPr>
          <p:cNvPr id="26" name="TextBox 24">
            <a:extLst>
              <a:ext uri="{FF2B5EF4-FFF2-40B4-BE49-F238E27FC236}">
                <a16:creationId xmlns:a16="http://schemas.microsoft.com/office/drawing/2014/main" id="{B44DFB0C-6070-430E-BB3C-17B39A22C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6221" y="3429000"/>
            <a:ext cx="742875" cy="79208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AD249F7A-02BE-46CF-B071-567870D3CFF2}"/>
              </a:ext>
            </a:extLst>
          </p:cNvPr>
          <p:cNvSpPr/>
          <p:nvPr/>
        </p:nvSpPr>
        <p:spPr>
          <a:xfrm>
            <a:off x="5309658" y="3154354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1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97742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96339" y="890075"/>
            <a:ext cx="6534662" cy="5328592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6894488" y="890358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669527"/>
              </p:ext>
            </p:extLst>
          </p:nvPr>
        </p:nvGraphicFramePr>
        <p:xfrm>
          <a:off x="6912000" y="892084"/>
          <a:ext cx="2721520" cy="25179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92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76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청년일자리도약장려금 접속 방법</a:t>
                      </a:r>
                      <a:r>
                        <a:rPr lang="en-US" altLang="ko-KR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(2)</a:t>
                      </a:r>
                      <a:endParaRPr lang="ko-KR" altLang="en-US" sz="1050" b="1" u="sng" dirty="0">
                        <a:solidFill>
                          <a:srgbClr val="3333FF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우측상단 </a:t>
                      </a:r>
                      <a:r>
                        <a:rPr lang="en-US" altLang="ko-KR" sz="10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‘</a:t>
                      </a:r>
                      <a:r>
                        <a:rPr lang="ko-KR" altLang="en-US" sz="10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전체메뉴</a:t>
                      </a:r>
                      <a:r>
                        <a:rPr lang="en-US" altLang="ko-KR" sz="10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‘</a:t>
                      </a:r>
                      <a:r>
                        <a:rPr lang="en-US" altLang="ko-KR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</a:t>
                      </a: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클릭 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2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0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스크롤 다운</a:t>
                      </a:r>
                      <a:r>
                        <a:rPr lang="en-US" altLang="ko-KR" sz="100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(down) </a:t>
                      </a:r>
                      <a:r>
                        <a:rPr lang="en-US" altLang="ko-KR" sz="100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‘</a:t>
                      </a:r>
                      <a:r>
                        <a:rPr lang="ko-KR" altLang="en-US" sz="100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</a:t>
                      </a:r>
                      <a:r>
                        <a:rPr lang="en-US" altLang="ko-KR" sz="100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’</a:t>
                      </a:r>
                      <a:r>
                        <a:rPr lang="en-US" altLang="ko-KR" sz="100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</a:t>
                      </a:r>
                      <a:r>
                        <a:rPr lang="ko-KR" altLang="en-US" sz="100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항목</a:t>
                      </a:r>
                      <a:endParaRPr lang="en-US" altLang="ko-KR" sz="100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3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참여 사업관리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항목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4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청년일자리도약장려금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선택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1619572"/>
                  </a:ext>
                </a:extLst>
              </a:tr>
            </a:tbl>
          </a:graphicData>
        </a:graphic>
      </p:graphicFrame>
      <p:cxnSp>
        <p:nvCxnSpPr>
          <p:cNvPr id="222" name="직선 연결선 221"/>
          <p:cNvCxnSpPr/>
          <p:nvPr/>
        </p:nvCxnSpPr>
        <p:spPr>
          <a:xfrm>
            <a:off x="105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1329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2554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3778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>
            <a:off x="5002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6226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7450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8674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632520" y="159023"/>
            <a:ext cx="48205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청년일자리도약장려금 접속 방법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(2)</a:t>
            </a:r>
            <a:endParaRPr lang="ko-KR" altLang="en-US" sz="2400" b="1" dirty="0">
              <a:solidFill>
                <a:schemeClr val="accent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781" y="159023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 1</a:t>
            </a:r>
            <a:endParaRPr lang="ko-KR" altLang="en-US" sz="24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6" name="TextBox 24">
            <a:extLst>
              <a:ext uri="{FF2B5EF4-FFF2-40B4-BE49-F238E27FC236}">
                <a16:creationId xmlns:a16="http://schemas.microsoft.com/office/drawing/2014/main" id="{B44DFB0C-6070-430E-BB3C-17B39A22C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6221" y="3429000"/>
            <a:ext cx="742875" cy="79208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AD249F7A-02BE-46CF-B071-567870D3CFF2}"/>
              </a:ext>
            </a:extLst>
          </p:cNvPr>
          <p:cNvSpPr/>
          <p:nvPr/>
        </p:nvSpPr>
        <p:spPr>
          <a:xfrm>
            <a:off x="5309658" y="3154354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1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871D894-7DB3-48EE-8AE6-1D65A09F4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822" y="1052736"/>
            <a:ext cx="4897836" cy="2617809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943C640C-A68B-4024-87CB-61429DDB8E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9934" y="2656590"/>
            <a:ext cx="4978412" cy="3533899"/>
          </a:xfrm>
          <a:prstGeom prst="rect">
            <a:avLst/>
          </a:prstGeom>
        </p:spPr>
      </p:pic>
      <p:sp>
        <p:nvSpPr>
          <p:cNvPr id="24" name="TextBox 24">
            <a:extLst>
              <a:ext uri="{FF2B5EF4-FFF2-40B4-BE49-F238E27FC236}">
                <a16:creationId xmlns:a16="http://schemas.microsoft.com/office/drawing/2014/main" id="{34A7EABF-4A15-41F9-87D7-9EFF71668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6976" y="1478297"/>
            <a:ext cx="564666" cy="29451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F3A487D2-7201-46CA-A3F2-3BFA7B447F45}"/>
              </a:ext>
            </a:extLst>
          </p:cNvPr>
          <p:cNvSpPr/>
          <p:nvPr/>
        </p:nvSpPr>
        <p:spPr>
          <a:xfrm>
            <a:off x="4439233" y="1517556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1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8" name="TextBox 24">
            <a:extLst>
              <a:ext uri="{FF2B5EF4-FFF2-40B4-BE49-F238E27FC236}">
                <a16:creationId xmlns:a16="http://schemas.microsoft.com/office/drawing/2014/main" id="{EBCAF304-5683-434A-B823-A83DB290B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9402" y="2708920"/>
            <a:ext cx="4628367" cy="29451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217D23AB-A095-4A11-83E0-ED6AAB8AAAD8}"/>
              </a:ext>
            </a:extLst>
          </p:cNvPr>
          <p:cNvSpPr/>
          <p:nvPr/>
        </p:nvSpPr>
        <p:spPr>
          <a:xfrm>
            <a:off x="1707537" y="2748179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2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0" name="TextBox 24">
            <a:extLst>
              <a:ext uri="{FF2B5EF4-FFF2-40B4-BE49-F238E27FC236}">
                <a16:creationId xmlns:a16="http://schemas.microsoft.com/office/drawing/2014/main" id="{BC7152AC-8448-4DFE-8CF5-EDF7051D0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6234" y="4349550"/>
            <a:ext cx="564666" cy="182874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C482F4E0-3740-4B6C-B4C3-E6123F9FCDFC}"/>
              </a:ext>
            </a:extLst>
          </p:cNvPr>
          <p:cNvSpPr/>
          <p:nvPr/>
        </p:nvSpPr>
        <p:spPr>
          <a:xfrm>
            <a:off x="3374747" y="4349550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3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2" name="TextBox 24">
            <a:extLst>
              <a:ext uri="{FF2B5EF4-FFF2-40B4-BE49-F238E27FC236}">
                <a16:creationId xmlns:a16="http://schemas.microsoft.com/office/drawing/2014/main" id="{A810EEDB-F989-4EC0-8867-D3B6EA7DA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6068" y="4561743"/>
            <a:ext cx="814883" cy="182874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3" name="타원 32">
            <a:extLst>
              <a:ext uri="{FF2B5EF4-FFF2-40B4-BE49-F238E27FC236}">
                <a16:creationId xmlns:a16="http://schemas.microsoft.com/office/drawing/2014/main" id="{D9409115-670C-468F-949B-E05D55424447}"/>
              </a:ext>
            </a:extLst>
          </p:cNvPr>
          <p:cNvSpPr/>
          <p:nvPr/>
        </p:nvSpPr>
        <p:spPr>
          <a:xfrm>
            <a:off x="3463492" y="4574884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4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59618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96339" y="890075"/>
            <a:ext cx="6534662" cy="5328592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6894488" y="890358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145794"/>
              </p:ext>
            </p:extLst>
          </p:nvPr>
        </p:nvGraphicFramePr>
        <p:xfrm>
          <a:off x="6912000" y="892084"/>
          <a:ext cx="2721520" cy="276358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92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76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청년일자리도약장려금 업무화면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참여신청서</a:t>
                      </a: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관리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참여신청서 신청 및 조회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참여신청서 변경 신청 및 조회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2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00" b="1" u="none" baseline="0" dirty="0" err="1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채용자명단제출서</a:t>
                      </a:r>
                      <a:r>
                        <a:rPr lang="ko-KR" altLang="en-US" sz="100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관리</a:t>
                      </a:r>
                      <a:endParaRPr lang="en-US" altLang="ko-KR" sz="100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00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1000" b="1" u="none" baseline="0" dirty="0" err="1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채용자명단제출서</a:t>
                      </a:r>
                      <a:r>
                        <a:rPr lang="ko-KR" altLang="en-US" sz="100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신청 및 조회</a:t>
                      </a:r>
                      <a:endParaRPr lang="en-US" altLang="ko-KR" sz="100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3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지원금신청서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관리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00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100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지원금신청서 신청 및 조회</a:t>
                      </a:r>
                      <a:endParaRPr lang="en-US" altLang="ko-KR" sz="100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00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1000" b="1" u="none" baseline="0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장기인센티브</a:t>
                      </a:r>
                      <a:r>
                        <a:rPr lang="en-US" altLang="ko-KR" sz="1000" b="1" u="none" baseline="0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(24</a:t>
                      </a:r>
                      <a:r>
                        <a:rPr lang="ko-KR" altLang="en-US" sz="1000" b="1" u="none" baseline="0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개원</a:t>
                      </a:r>
                      <a:r>
                        <a:rPr lang="en-US" altLang="ko-KR" sz="1000" b="1" u="none" baseline="0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  <a:r>
                        <a:rPr lang="en-US" altLang="ko-KR" sz="100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</a:t>
                      </a:r>
                      <a:r>
                        <a:rPr lang="ko-KR" altLang="en-US" sz="100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신청 및 조회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1619572"/>
                  </a:ext>
                </a:extLst>
              </a:tr>
            </a:tbl>
          </a:graphicData>
        </a:graphic>
      </p:graphicFrame>
      <p:cxnSp>
        <p:nvCxnSpPr>
          <p:cNvPr id="222" name="직선 연결선 221"/>
          <p:cNvCxnSpPr/>
          <p:nvPr/>
        </p:nvCxnSpPr>
        <p:spPr>
          <a:xfrm>
            <a:off x="105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1329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2554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3778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>
            <a:off x="5002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6226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7450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8674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632520" y="159023"/>
            <a:ext cx="42835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청년일자리도약장려금 업무화면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8781" y="159023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 1</a:t>
            </a:r>
            <a:endParaRPr lang="ko-KR" altLang="en-US" sz="24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D4E7670-A6D8-4763-996C-4B5B1138D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88" y="1517556"/>
            <a:ext cx="6272116" cy="4143692"/>
          </a:xfrm>
          <a:prstGeom prst="rect">
            <a:avLst/>
          </a:prstGeom>
        </p:spPr>
      </p:pic>
      <p:sp>
        <p:nvSpPr>
          <p:cNvPr id="24" name="TextBox 24">
            <a:extLst>
              <a:ext uri="{FF2B5EF4-FFF2-40B4-BE49-F238E27FC236}">
                <a16:creationId xmlns:a16="http://schemas.microsoft.com/office/drawing/2014/main" id="{34A7EABF-4A15-41F9-87D7-9EFF71668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6656" y="2301255"/>
            <a:ext cx="936104" cy="29451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F3A487D2-7201-46CA-A3F2-3BFA7B447F45}"/>
              </a:ext>
            </a:extLst>
          </p:cNvPr>
          <p:cNvSpPr/>
          <p:nvPr/>
        </p:nvSpPr>
        <p:spPr>
          <a:xfrm>
            <a:off x="2204830" y="2658483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1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4" name="TextBox 24">
            <a:extLst>
              <a:ext uri="{FF2B5EF4-FFF2-40B4-BE49-F238E27FC236}">
                <a16:creationId xmlns:a16="http://schemas.microsoft.com/office/drawing/2014/main" id="{132B007B-372B-4CBB-9FB6-6230B7849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4627" y="2301255"/>
            <a:ext cx="936104" cy="29451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5" name="타원 34">
            <a:extLst>
              <a:ext uri="{FF2B5EF4-FFF2-40B4-BE49-F238E27FC236}">
                <a16:creationId xmlns:a16="http://schemas.microsoft.com/office/drawing/2014/main" id="{1FA419FA-754A-4EE2-AF59-C2EA90FF5723}"/>
              </a:ext>
            </a:extLst>
          </p:cNvPr>
          <p:cNvSpPr/>
          <p:nvPr/>
        </p:nvSpPr>
        <p:spPr>
          <a:xfrm>
            <a:off x="3182801" y="2658483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2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6" name="TextBox 24">
            <a:extLst>
              <a:ext uri="{FF2B5EF4-FFF2-40B4-BE49-F238E27FC236}">
                <a16:creationId xmlns:a16="http://schemas.microsoft.com/office/drawing/2014/main" id="{02C6BFDC-BF73-4CD4-97AC-CF9196679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8456" y="2301255"/>
            <a:ext cx="936104" cy="29451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7" name="타원 36">
            <a:extLst>
              <a:ext uri="{FF2B5EF4-FFF2-40B4-BE49-F238E27FC236}">
                <a16:creationId xmlns:a16="http://schemas.microsoft.com/office/drawing/2014/main" id="{EA1BBA67-6D02-4F70-A566-4846EF98DCB7}"/>
              </a:ext>
            </a:extLst>
          </p:cNvPr>
          <p:cNvSpPr/>
          <p:nvPr/>
        </p:nvSpPr>
        <p:spPr>
          <a:xfrm>
            <a:off x="4156630" y="2658483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3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04929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96339" y="890075"/>
            <a:ext cx="6534662" cy="5328592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6894488" y="890358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468212"/>
              </p:ext>
            </p:extLst>
          </p:nvPr>
        </p:nvGraphicFramePr>
        <p:xfrm>
          <a:off x="6912000" y="892084"/>
          <a:ext cx="2721520" cy="316035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92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76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 참여신청서 작성 화면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참여신청</a:t>
                      </a: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en-US" altLang="ko-KR" sz="950" b="1" u="sng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2025</a:t>
                      </a:r>
                      <a:r>
                        <a:rPr lang="ko-KR" altLang="en-US" sz="950" b="1" u="sng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년 사업참여 신청</a:t>
                      </a:r>
                      <a:r>
                        <a:rPr lang="en-US" altLang="ko-KR" sz="950" b="1" u="sng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(25.1.23</a:t>
                      </a:r>
                      <a:r>
                        <a:rPr lang="ko-KR" altLang="en-US" sz="950" b="1" u="sng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일부터</a:t>
                      </a:r>
                      <a:r>
                        <a:rPr lang="en-US" altLang="ko-KR" sz="950" b="1" u="sng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sng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2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변경신청</a:t>
                      </a: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참여기업은 입력한 담당자정보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채용계획에 대해 변경신청을 할 수 있음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운영기관 담당자가 변경신청 내용 확인 후 승인처리 시 변경내용 반영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3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반려</a:t>
                      </a:r>
                      <a:r>
                        <a:rPr lang="en-US" altLang="ko-KR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·</a:t>
                      </a:r>
                      <a:r>
                        <a:rPr lang="ko-KR" altLang="en-US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보완사유</a:t>
                      </a: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운영기관에서 참여신청서를 반려 또는 보완을 요청하였을 경우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요청 사유 확인 가능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222" name="직선 연결선 221"/>
          <p:cNvCxnSpPr/>
          <p:nvPr/>
        </p:nvCxnSpPr>
        <p:spPr>
          <a:xfrm>
            <a:off x="105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1329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2554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3778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>
            <a:off x="5002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6226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7450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8674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632520" y="159023"/>
            <a:ext cx="7301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청년 일자리 창출 지원 사업 홈페이지 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– 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참여신청서 목록</a:t>
            </a: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544A90EE-FD92-4C22-9C7B-D9768056EDCD}"/>
              </a:ext>
            </a:extLst>
          </p:cNvPr>
          <p:cNvGrpSpPr/>
          <p:nvPr/>
        </p:nvGrpSpPr>
        <p:grpSpPr>
          <a:xfrm>
            <a:off x="305150" y="1025973"/>
            <a:ext cx="6330903" cy="5067323"/>
            <a:chOff x="1409700" y="876300"/>
            <a:chExt cx="7086600" cy="5672191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9C5C4E59-325A-4F76-8D55-470C780DC6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09700" y="876300"/>
              <a:ext cx="7086600" cy="5105400"/>
            </a:xfrm>
            <a:prstGeom prst="rect">
              <a:avLst/>
            </a:prstGeom>
          </p:spPr>
        </p:pic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0DB9FC39-65A9-49BD-B475-9C28522C61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09700" y="5967466"/>
              <a:ext cx="6981825" cy="581025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88781" y="159023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 1</a:t>
            </a:r>
            <a:endParaRPr lang="ko-KR" altLang="en-US" sz="24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8" name="TextBox 24">
            <a:extLst>
              <a:ext uri="{FF2B5EF4-FFF2-40B4-BE49-F238E27FC236}">
                <a16:creationId xmlns:a16="http://schemas.microsoft.com/office/drawing/2014/main" id="{942439EE-CB81-4C37-9E6C-4B285BBFD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1696" y="4540060"/>
            <a:ext cx="681329" cy="21136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9" name="TextBox 24">
            <a:extLst>
              <a:ext uri="{FF2B5EF4-FFF2-40B4-BE49-F238E27FC236}">
                <a16:creationId xmlns:a16="http://schemas.microsoft.com/office/drawing/2014/main" id="{4911B4DB-6750-4B5C-91F7-1194CFDFF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7024" y="4057127"/>
            <a:ext cx="700859" cy="28424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5A757655-C8C3-47C8-9F35-470F7A0BE2DE}"/>
              </a:ext>
            </a:extLst>
          </p:cNvPr>
          <p:cNvSpPr/>
          <p:nvPr/>
        </p:nvSpPr>
        <p:spPr>
          <a:xfrm>
            <a:off x="5514676" y="4555024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3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3" name="타원 32">
            <a:extLst>
              <a:ext uri="{FF2B5EF4-FFF2-40B4-BE49-F238E27FC236}">
                <a16:creationId xmlns:a16="http://schemas.microsoft.com/office/drawing/2014/main" id="{DE33F156-9078-4FCA-B45A-FC5E5EC2BDA8}"/>
              </a:ext>
            </a:extLst>
          </p:cNvPr>
          <p:cNvSpPr/>
          <p:nvPr/>
        </p:nvSpPr>
        <p:spPr>
          <a:xfrm>
            <a:off x="5514676" y="4085289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2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623A6715-6E06-47B5-9FD6-6C61BB338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1211" y="5661248"/>
            <a:ext cx="2151859" cy="36233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FBB0B09C-8175-47B1-B4C4-5036A5244811}"/>
              </a:ext>
            </a:extLst>
          </p:cNvPr>
          <p:cNvSpPr/>
          <p:nvPr/>
        </p:nvSpPr>
        <p:spPr>
          <a:xfrm>
            <a:off x="4294693" y="5435914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1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68499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96339" y="890075"/>
            <a:ext cx="6534662" cy="5328592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6894488" y="890358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273920"/>
              </p:ext>
            </p:extLst>
          </p:nvPr>
        </p:nvGraphicFramePr>
        <p:xfrm>
          <a:off x="6912000" y="892084"/>
          <a:ext cx="2721520" cy="500571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92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76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 참여신청서 작성 화면</a:t>
                      </a:r>
                    </a:p>
                    <a:p>
                      <a:pPr algn="l" latinLnBrk="1"/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운영기관 및</a:t>
                      </a:r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 </a:t>
                      </a:r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대표 사업장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필수</a:t>
                      </a:r>
                      <a:r>
                        <a:rPr lang="en-US" altLang="ko-KR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 </a:t>
                      </a: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운영기관 찾기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운영기관 검색 팝업으로 선택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신청 가능한 운영기관 목록 제공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운영기관 관리는 고용센터 담당자 역할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 (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추가 삭제 문의는 고용센터 문의 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2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필수</a:t>
                      </a:r>
                      <a:r>
                        <a:rPr lang="en-US" altLang="ko-KR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 </a:t>
                      </a:r>
                      <a:r>
                        <a:rPr lang="ko-KR" altLang="en-US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관리번호 찾기</a:t>
                      </a: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 사업자등록번호로 조회되는 유효한 고용보험사업장 목록 제공</a:t>
                      </a:r>
                      <a:endParaRPr lang="en-US" altLang="ko-KR" sz="9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우선지원대상기업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대규모기업 제외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고용보험관리번호가 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7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로 끝나는 사업장 제외</a:t>
                      </a:r>
                      <a:endParaRPr lang="en-US" altLang="ko-KR" sz="9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소멸일자가 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r>
                        <a:rPr lang="ko-KR" altLang="en-US" sz="950" b="1" u="none" dirty="0" err="1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년이상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경과된 사업장 제외</a:t>
                      </a:r>
                      <a:endParaRPr lang="en-US" altLang="ko-KR" sz="9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3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관리번호 찾기에서 선택한 고용보험사업장 정보 </a:t>
                      </a:r>
                      <a:r>
                        <a:rPr lang="en-US" altLang="ko-KR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업종</a:t>
                      </a:r>
                      <a:r>
                        <a:rPr lang="en-US" altLang="ko-KR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소재지</a:t>
                      </a:r>
                      <a:r>
                        <a:rPr lang="en-US" altLang="ko-KR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피보험자 수</a:t>
                      </a:r>
                      <a:r>
                        <a:rPr lang="en-US" altLang="ko-KR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*)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피보험자 수 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: 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참여신청 직전 월말부터 이전 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년간 평균 고용보험 피보험자 수가 조회 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소수점 둘째 자리에서 올림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 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※ 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피보험자 수는 수정 불가 </a:t>
                      </a:r>
                      <a:endParaRPr lang="en-US" altLang="ko-KR" sz="950" b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조회된 값을 그대로 사용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  <a:endParaRPr lang="en-US" altLang="ko-KR" sz="950" b="1" i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4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950" b="1" i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사업연도</a:t>
                      </a:r>
                      <a:endParaRPr lang="en-US" altLang="ko-KR" sz="950" b="1" i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i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신청할 때 반드시 사업연도를 확인 후 신청하시길 바랍니다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.</a:t>
                      </a: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5565140"/>
                  </a:ext>
                </a:extLst>
              </a:tr>
            </a:tbl>
          </a:graphicData>
        </a:graphic>
      </p:graphicFrame>
      <p:cxnSp>
        <p:nvCxnSpPr>
          <p:cNvPr id="222" name="직선 연결선 221"/>
          <p:cNvCxnSpPr/>
          <p:nvPr/>
        </p:nvCxnSpPr>
        <p:spPr>
          <a:xfrm>
            <a:off x="105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1329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2554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3778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>
            <a:off x="5002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6226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7450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8674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632520" y="159023"/>
            <a:ext cx="52068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고용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24 </a:t>
            </a:r>
            <a:r>
              <a:rPr lang="ko-KR" altLang="en-US" sz="2400" b="1" dirty="0" err="1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대민포털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 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– 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참여신청서 작성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(1)</a:t>
            </a:r>
            <a:endParaRPr lang="ko-KR" altLang="en-US" sz="2400" b="1" dirty="0">
              <a:solidFill>
                <a:schemeClr val="accent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781" y="159023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 1</a:t>
            </a:r>
            <a:endParaRPr lang="ko-KR" altLang="en-US" sz="24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81DCCC9C-914C-4014-9C5B-4F80E0699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348" y="1268760"/>
            <a:ext cx="6324955" cy="4463174"/>
          </a:xfrm>
          <a:prstGeom prst="rect">
            <a:avLst/>
          </a:prstGeom>
        </p:spPr>
      </p:pic>
      <p:sp>
        <p:nvSpPr>
          <p:cNvPr id="31" name="TextBox 24"/>
          <p:cNvSpPr txBox="1">
            <a:spLocks noChangeArrowheads="1"/>
          </p:cNvSpPr>
          <p:nvPr/>
        </p:nvSpPr>
        <p:spPr bwMode="auto">
          <a:xfrm>
            <a:off x="3208587" y="1600173"/>
            <a:ext cx="734733" cy="307134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3998807" y="1645740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1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5" name="타원 34"/>
          <p:cNvSpPr/>
          <p:nvPr/>
        </p:nvSpPr>
        <p:spPr>
          <a:xfrm>
            <a:off x="6405960" y="4033147"/>
            <a:ext cx="220888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2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7" name="TextBox 24"/>
          <p:cNvSpPr txBox="1">
            <a:spLocks noChangeArrowheads="1"/>
          </p:cNvSpPr>
          <p:nvPr/>
        </p:nvSpPr>
        <p:spPr bwMode="auto">
          <a:xfrm>
            <a:off x="5588021" y="3961127"/>
            <a:ext cx="769293" cy="36004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6" name="TextBox 24"/>
          <p:cNvSpPr txBox="1">
            <a:spLocks noChangeArrowheads="1"/>
          </p:cNvSpPr>
          <p:nvPr/>
        </p:nvSpPr>
        <p:spPr bwMode="auto">
          <a:xfrm>
            <a:off x="1530094" y="2565851"/>
            <a:ext cx="1744067" cy="59934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7" name="TextBox 24">
            <a:extLst>
              <a:ext uri="{FF2B5EF4-FFF2-40B4-BE49-F238E27FC236}">
                <a16:creationId xmlns:a16="http://schemas.microsoft.com/office/drawing/2014/main" id="{C4ADCF18-6F12-4555-AC9C-292CB1FD6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009" y="3934190"/>
            <a:ext cx="2911152" cy="125068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D1CFBAD5-95F1-45C6-B9C3-2D922C3C761A}"/>
              </a:ext>
            </a:extLst>
          </p:cNvPr>
          <p:cNvSpPr/>
          <p:nvPr/>
        </p:nvSpPr>
        <p:spPr>
          <a:xfrm>
            <a:off x="363009" y="3667763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3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FD5EA104-CB2D-4007-8311-6078AEAE7F12}"/>
              </a:ext>
            </a:extLst>
          </p:cNvPr>
          <p:cNvSpPr/>
          <p:nvPr/>
        </p:nvSpPr>
        <p:spPr>
          <a:xfrm>
            <a:off x="1530094" y="2323158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4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39665DE2-0AFD-4F57-9E67-94113479151F}"/>
              </a:ext>
            </a:extLst>
          </p:cNvPr>
          <p:cNvSpPr/>
          <p:nvPr/>
        </p:nvSpPr>
        <p:spPr>
          <a:xfrm>
            <a:off x="4448944" y="3212976"/>
            <a:ext cx="36004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2837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96339" y="890075"/>
            <a:ext cx="6534662" cy="5328592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6894488" y="890358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919246"/>
              </p:ext>
            </p:extLst>
          </p:nvPr>
        </p:nvGraphicFramePr>
        <p:xfrm>
          <a:off x="6912000" y="892086"/>
          <a:ext cx="2721520" cy="257740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8593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957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 참여신청서 작성 화면</a:t>
                      </a:r>
                    </a:p>
                    <a:p>
                      <a:pPr algn="l" latinLnBrk="1"/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관련 사업장 현황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985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선택</a:t>
                      </a:r>
                      <a:r>
                        <a:rPr lang="en-US" altLang="ko-KR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관련 사업장 작성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관리번호 찾기로 관련 사업장 추가 가능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대표 사업장 등으로 등록한 사업장은 관련사업장으로 등록 불가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피보험자 수 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: 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참여신청 직전 월말부터 이전 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년간 평균 고용보험 피보험자 수가 조회 </a:t>
                      </a:r>
                      <a:endParaRPr lang="en-US" altLang="ko-KR" sz="9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소수점 둘째 자리에서 올림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  <a:b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</a:br>
                      <a:r>
                        <a:rPr lang="en-US" altLang="ko-KR" sz="950" b="1" i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950" b="1" i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단</a:t>
                      </a:r>
                      <a:r>
                        <a:rPr lang="en-US" altLang="ko-KR" sz="950" b="1" i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i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고용보험 신규성립일로부터 참여신청 직전 월까지의 기간이 </a:t>
                      </a:r>
                      <a:r>
                        <a:rPr lang="en-US" altLang="ko-KR" sz="950" b="1" i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r>
                        <a:rPr lang="ko-KR" altLang="en-US" sz="950" b="1" i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년이 되지 않는 경우</a:t>
                      </a:r>
                      <a:r>
                        <a:rPr lang="en-US" altLang="ko-KR" sz="950" b="1" i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i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신규 성립 일이 속한 월부터 참여신청 직전 월까지의 평균 고용보험 피보험자 수가 조회</a:t>
                      </a:r>
                      <a:r>
                        <a:rPr lang="en-US" altLang="ko-KR" sz="950" b="1" i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22" name="직선 연결선 221"/>
          <p:cNvCxnSpPr/>
          <p:nvPr/>
        </p:nvCxnSpPr>
        <p:spPr>
          <a:xfrm>
            <a:off x="105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1329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2554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3778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>
            <a:off x="5002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6226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7450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8674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632520" y="159023"/>
            <a:ext cx="52068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고용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24 </a:t>
            </a:r>
            <a:r>
              <a:rPr lang="ko-KR" altLang="en-US" sz="2400" b="1" dirty="0" err="1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대민포털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 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– 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참여신청서 작성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(2)</a:t>
            </a:r>
            <a:endParaRPr lang="ko-KR" altLang="en-US" sz="2400" b="1" dirty="0">
              <a:solidFill>
                <a:schemeClr val="accent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781" y="159023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 1</a:t>
            </a:r>
            <a:endParaRPr lang="ko-KR" altLang="en-US" sz="24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040FAB0-AC22-499C-AD9E-055093B18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88" y="2132856"/>
            <a:ext cx="6241211" cy="241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774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24663</TotalTime>
  <Words>2113</Words>
  <Application>Microsoft Office PowerPoint</Application>
  <PresentationFormat>A4 용지(210x297mm)</PresentationFormat>
  <Paragraphs>585</Paragraphs>
  <Slides>33</Slides>
  <Notes>28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33</vt:i4>
      </vt:variant>
    </vt:vector>
  </HeadingPairs>
  <TitlesOfParts>
    <vt:vector size="38" baseType="lpstr">
      <vt:lpstr>Arial</vt:lpstr>
      <vt:lpstr>한컴 고딕</vt:lpstr>
      <vt:lpstr>나눔고딕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Keis</dc:creator>
  <cp:lastModifiedBy>Keis</cp:lastModifiedBy>
  <cp:revision>2467</cp:revision>
  <cp:lastPrinted>2020-07-24T06:10:41Z</cp:lastPrinted>
  <dcterms:modified xsi:type="dcterms:W3CDTF">2025-01-16T08:44:26Z</dcterms:modified>
  <cp:contentStatus/>
</cp:coreProperties>
</file>